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72" r:id="rId9"/>
    <p:sldId id="263" r:id="rId10"/>
    <p:sldId id="264" r:id="rId11"/>
    <p:sldId id="273" r:id="rId12"/>
    <p:sldId id="265" r:id="rId13"/>
    <p:sldId id="266" r:id="rId14"/>
    <p:sldId id="267" r:id="rId15"/>
    <p:sldId id="268" r:id="rId16"/>
    <p:sldId id="269" r:id="rId17"/>
    <p:sldId id="270" r:id="rId18"/>
    <p:sldId id="271" r:id="rId19"/>
  </p:sldIdLst>
  <p:sldSz cx="18288000" cy="10287000"/>
  <p:notesSz cx="6858000" cy="9144000"/>
  <p:embeddedFontLst>
    <p:embeddedFont>
      <p:font typeface="DM Sans" pitchFamily="2" charset="0"/>
      <p:regular r:id="rId20"/>
    </p:embeddedFont>
    <p:embeddedFont>
      <p:font typeface="DM Sans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grpSp>
        <p:nvGrpSpPr>
          <p:cNvPr id="2" name="Group 2"/>
          <p:cNvGrpSpPr/>
          <p:nvPr/>
        </p:nvGrpSpPr>
        <p:grpSpPr>
          <a:xfrm>
            <a:off x="12395473" y="98816"/>
            <a:ext cx="5892527" cy="10188184"/>
            <a:chOff x="0" y="0"/>
            <a:chExt cx="912907" cy="1578416"/>
          </a:xfrm>
        </p:grpSpPr>
        <p:sp>
          <p:nvSpPr>
            <p:cNvPr id="3" name="Freeform 3"/>
            <p:cNvSpPr/>
            <p:nvPr/>
          </p:nvSpPr>
          <p:spPr>
            <a:xfrm>
              <a:off x="0" y="0"/>
              <a:ext cx="912907" cy="1578416"/>
            </a:xfrm>
            <a:custGeom>
              <a:avLst/>
              <a:gdLst/>
              <a:ahLst/>
              <a:cxnLst/>
              <a:rect l="l" t="t" r="r" b="b"/>
              <a:pathLst>
                <a:path w="912907" h="1578416">
                  <a:moveTo>
                    <a:pt x="0" y="0"/>
                  </a:moveTo>
                  <a:lnTo>
                    <a:pt x="912907" y="0"/>
                  </a:lnTo>
                  <a:lnTo>
                    <a:pt x="912907" y="1578416"/>
                  </a:lnTo>
                  <a:lnTo>
                    <a:pt x="0" y="1578416"/>
                  </a:lnTo>
                  <a:close/>
                </a:path>
              </a:pathLst>
            </a:custGeom>
            <a:blipFill>
              <a:blip r:embed="rId2"/>
              <a:stretch>
                <a:fillRect l="-66824" r="-66824"/>
              </a:stretch>
            </a:blipFill>
          </p:spPr>
        </p:sp>
      </p:grpSp>
      <p:grpSp>
        <p:nvGrpSpPr>
          <p:cNvPr id="4" name="Group 4"/>
          <p:cNvGrpSpPr/>
          <p:nvPr/>
        </p:nvGrpSpPr>
        <p:grpSpPr>
          <a:xfrm>
            <a:off x="0" y="0"/>
            <a:ext cx="18288000" cy="1126663"/>
            <a:chOff x="0" y="0"/>
            <a:chExt cx="4816593" cy="296734"/>
          </a:xfrm>
        </p:grpSpPr>
        <p:sp>
          <p:nvSpPr>
            <p:cNvPr id="5" name="Freeform 5"/>
            <p:cNvSpPr/>
            <p:nvPr/>
          </p:nvSpPr>
          <p:spPr>
            <a:xfrm>
              <a:off x="0" y="0"/>
              <a:ext cx="4816592" cy="296734"/>
            </a:xfrm>
            <a:custGeom>
              <a:avLst/>
              <a:gdLst/>
              <a:ahLst/>
              <a:cxnLst/>
              <a:rect l="l" t="t" r="r" b="b"/>
              <a:pathLst>
                <a:path w="4816592" h="296734">
                  <a:moveTo>
                    <a:pt x="0" y="0"/>
                  </a:moveTo>
                  <a:lnTo>
                    <a:pt x="4816592" y="0"/>
                  </a:lnTo>
                  <a:lnTo>
                    <a:pt x="4816592" y="296734"/>
                  </a:lnTo>
                  <a:lnTo>
                    <a:pt x="0" y="296734"/>
                  </a:lnTo>
                  <a:close/>
                </a:path>
              </a:pathLst>
            </a:custGeom>
            <a:solidFill>
              <a:srgbClr val="031B7A"/>
            </a:solidFill>
          </p:spPr>
        </p:sp>
        <p:sp>
          <p:nvSpPr>
            <p:cNvPr id="6" name="TextBox 6"/>
            <p:cNvSpPr txBox="1"/>
            <p:nvPr/>
          </p:nvSpPr>
          <p:spPr>
            <a:xfrm>
              <a:off x="0" y="-28575"/>
              <a:ext cx="4816593" cy="325309"/>
            </a:xfrm>
            <a:prstGeom prst="rect">
              <a:avLst/>
            </a:prstGeom>
          </p:spPr>
          <p:txBody>
            <a:bodyPr lIns="50800" tIns="50800" rIns="50800" bIns="50800" rtlCol="0" anchor="ctr"/>
            <a:lstStyle/>
            <a:p>
              <a:pPr algn="ctr">
                <a:lnSpc>
                  <a:spcPts val="2785"/>
                </a:lnSpc>
              </a:pPr>
              <a:endParaRPr/>
            </a:p>
          </p:txBody>
        </p:sp>
      </p:grpSp>
      <p:grpSp>
        <p:nvGrpSpPr>
          <p:cNvPr id="7" name="Group 7"/>
          <p:cNvGrpSpPr/>
          <p:nvPr/>
        </p:nvGrpSpPr>
        <p:grpSpPr>
          <a:xfrm>
            <a:off x="11286068" y="7332014"/>
            <a:ext cx="1926286" cy="192628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A85A0"/>
            </a:solidFill>
          </p:spPr>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785"/>
                </a:lnSpc>
              </a:pPr>
              <a:endParaRPr/>
            </a:p>
          </p:txBody>
        </p:sp>
      </p:grpSp>
      <p:sp>
        <p:nvSpPr>
          <p:cNvPr id="10" name="Freeform 10"/>
          <p:cNvSpPr/>
          <p:nvPr/>
        </p:nvSpPr>
        <p:spPr>
          <a:xfrm>
            <a:off x="11686563" y="8029178"/>
            <a:ext cx="1125295" cy="531957"/>
          </a:xfrm>
          <a:custGeom>
            <a:avLst/>
            <a:gdLst/>
            <a:ahLst/>
            <a:cxnLst/>
            <a:rect l="l" t="t" r="r" b="b"/>
            <a:pathLst>
              <a:path w="1125295" h="531957">
                <a:moveTo>
                  <a:pt x="0" y="0"/>
                </a:moveTo>
                <a:lnTo>
                  <a:pt x="1125295" y="0"/>
                </a:lnTo>
                <a:lnTo>
                  <a:pt x="1125295" y="531958"/>
                </a:lnTo>
                <a:lnTo>
                  <a:pt x="0" y="5319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4370174" y="6548380"/>
            <a:ext cx="4892201" cy="1463993"/>
          </a:xfrm>
          <a:prstGeom prst="rect">
            <a:avLst/>
          </a:prstGeom>
        </p:spPr>
        <p:txBody>
          <a:bodyPr lIns="0" tIns="0" rIns="0" bIns="0" rtlCol="0" anchor="t">
            <a:spAutoFit/>
          </a:bodyPr>
          <a:lstStyle/>
          <a:p>
            <a:pPr algn="l">
              <a:lnSpc>
                <a:spcPts val="3922"/>
              </a:lnSpc>
            </a:pPr>
            <a:r>
              <a:rPr lang="en-US" sz="2499">
                <a:solidFill>
                  <a:srgbClr val="0A85A0"/>
                </a:solidFill>
                <a:latin typeface="DM Sans"/>
                <a:ea typeface="DM Sans"/>
                <a:cs typeface="DM Sans"/>
                <a:sym typeface="DM Sans"/>
              </a:rPr>
              <a:t>A Conformance and Performance Analysis Based on 3GPP TS 38.322</a:t>
            </a:r>
          </a:p>
        </p:txBody>
      </p:sp>
      <p:sp>
        <p:nvSpPr>
          <p:cNvPr id="13" name="TextBox 13"/>
          <p:cNvSpPr txBox="1"/>
          <p:nvPr/>
        </p:nvSpPr>
        <p:spPr>
          <a:xfrm>
            <a:off x="1028700" y="2357537"/>
            <a:ext cx="10865872" cy="3171825"/>
          </a:xfrm>
          <a:prstGeom prst="rect">
            <a:avLst/>
          </a:prstGeom>
        </p:spPr>
        <p:txBody>
          <a:bodyPr lIns="0" tIns="0" rIns="0" bIns="0" rtlCol="0" anchor="t">
            <a:spAutoFit/>
          </a:bodyPr>
          <a:lstStyle/>
          <a:p>
            <a:pPr algn="l">
              <a:lnSpc>
                <a:spcPts val="8400"/>
              </a:lnSpc>
            </a:pPr>
            <a:r>
              <a:rPr lang="en-US" sz="6000" b="1">
                <a:solidFill>
                  <a:srgbClr val="065267"/>
                </a:solidFill>
                <a:latin typeface="DM Sans Bold"/>
                <a:ea typeface="DM Sans Bold"/>
                <a:cs typeface="DM Sans Bold"/>
                <a:sym typeface="DM Sans Bold"/>
              </a:rPr>
              <a:t>DESIGN AND VERIFICATION OF RLC AM AND UM MODES IN 5G NR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sp>
        <p:nvSpPr>
          <p:cNvPr id="3" name="TextBox 3"/>
          <p:cNvSpPr txBox="1"/>
          <p:nvPr/>
        </p:nvSpPr>
        <p:spPr>
          <a:xfrm>
            <a:off x="1400978" y="904875"/>
            <a:ext cx="15486044" cy="2105025"/>
          </a:xfrm>
          <a:prstGeom prst="rect">
            <a:avLst/>
          </a:prstGeom>
        </p:spPr>
        <p:txBody>
          <a:bodyPr lIns="0" tIns="0" rIns="0" bIns="0" rtlCol="0" anchor="t">
            <a:spAutoFit/>
          </a:bodyPr>
          <a:lstStyle/>
          <a:p>
            <a:pPr algn="l">
              <a:lnSpc>
                <a:spcPts val="8400"/>
              </a:lnSpc>
            </a:pPr>
            <a:r>
              <a:rPr lang="en-US" sz="6000" b="1">
                <a:solidFill>
                  <a:srgbClr val="065267"/>
                </a:solidFill>
                <a:latin typeface="DM Sans Bold"/>
                <a:ea typeface="DM Sans Bold"/>
                <a:cs typeface="DM Sans Bold"/>
                <a:sym typeface="DM Sans Bold"/>
              </a:rPr>
              <a:t>HOW AM WORKS: THE ARQ FEEDBACK LOOP</a:t>
            </a:r>
          </a:p>
        </p:txBody>
      </p:sp>
      <p:sp>
        <p:nvSpPr>
          <p:cNvPr id="4" name="TextBox 4"/>
          <p:cNvSpPr txBox="1"/>
          <p:nvPr/>
        </p:nvSpPr>
        <p:spPr>
          <a:xfrm>
            <a:off x="1400978" y="3152217"/>
            <a:ext cx="14980685" cy="5582705"/>
          </a:xfrm>
          <a:prstGeom prst="rect">
            <a:avLst/>
          </a:prstGeom>
        </p:spPr>
        <p:txBody>
          <a:bodyPr lIns="0" tIns="0" rIns="0" bIns="0" rtlCol="0" anchor="t">
            <a:spAutoFit/>
          </a:bodyPr>
          <a:lstStyle/>
          <a:p>
            <a:pPr marL="433959" lvl="1" indent="-216980" algn="just">
              <a:lnSpc>
                <a:spcPts val="3153"/>
              </a:lnSpc>
              <a:buFont typeface="Arial"/>
              <a:buChar char="•"/>
            </a:pPr>
            <a:r>
              <a:rPr lang="en-US" sz="2010" b="1">
                <a:solidFill>
                  <a:srgbClr val="0A85A0"/>
                </a:solidFill>
                <a:latin typeface="DM Sans Bold"/>
                <a:ea typeface="DM Sans Bold"/>
                <a:cs typeface="DM Sans Bold"/>
                <a:sym typeface="DM Sans Bold"/>
              </a:rPr>
              <a:t>1. Status Reporting (Receiver's Feedback):</a:t>
            </a:r>
          </a:p>
          <a:p>
            <a:pPr marL="867918" lvl="2" indent="-289306" algn="just">
              <a:lnSpc>
                <a:spcPts val="3153"/>
              </a:lnSpc>
              <a:buFont typeface="Arial"/>
              <a:buChar char="⚬"/>
            </a:pPr>
            <a:r>
              <a:rPr lang="en-US" sz="2010">
                <a:solidFill>
                  <a:srgbClr val="0A85A0"/>
                </a:solidFill>
                <a:latin typeface="DM Sans"/>
                <a:ea typeface="DM Sans"/>
                <a:cs typeface="DM Sans"/>
                <a:sym typeface="DM Sans"/>
              </a:rPr>
              <a:t>The receiver sends a STATUS PDU (identified by D/C bit = '0').</a:t>
            </a:r>
          </a:p>
          <a:p>
            <a:pPr marL="867918" lvl="2" indent="-289306" algn="just">
              <a:lnSpc>
                <a:spcPts val="3153"/>
              </a:lnSpc>
              <a:buFont typeface="Arial"/>
              <a:buChar char="⚬"/>
            </a:pPr>
            <a:r>
              <a:rPr lang="en-US" sz="2010">
                <a:solidFill>
                  <a:srgbClr val="0A85A0"/>
                </a:solidFill>
                <a:latin typeface="DM Sans"/>
                <a:ea typeface="DM Sans"/>
                <a:cs typeface="DM Sans"/>
                <a:sym typeface="DM Sans"/>
              </a:rPr>
              <a:t>This PDU contains an ACK_SN to confirm reception up to a point, and one or more NACK_SN fields to report specific gaps.</a:t>
            </a:r>
          </a:p>
          <a:p>
            <a:pPr marL="867918" lvl="2" indent="-289306" algn="just">
              <a:lnSpc>
                <a:spcPts val="3153"/>
              </a:lnSpc>
              <a:buFont typeface="Arial"/>
              <a:buChar char="⚬"/>
            </a:pPr>
            <a:r>
              <a:rPr lang="en-US" sz="2010">
                <a:solidFill>
                  <a:srgbClr val="0A85A0"/>
                </a:solidFill>
                <a:latin typeface="DM Sans"/>
                <a:ea typeface="DM Sans"/>
                <a:cs typeface="DM Sans"/>
                <a:sym typeface="DM Sans"/>
              </a:rPr>
              <a:t>It can even report partial gaps using SOstart / SOend fields for maximum efficiency.</a:t>
            </a:r>
          </a:p>
          <a:p>
            <a:pPr marL="433959" lvl="1" indent="-216980" algn="just">
              <a:lnSpc>
                <a:spcPts val="3153"/>
              </a:lnSpc>
              <a:buFont typeface="Arial"/>
              <a:buChar char="•"/>
            </a:pPr>
            <a:r>
              <a:rPr lang="en-US" sz="2010" b="1">
                <a:solidFill>
                  <a:srgbClr val="0A85A0"/>
                </a:solidFill>
                <a:latin typeface="DM Sans Bold"/>
                <a:ea typeface="DM Sans Bold"/>
                <a:cs typeface="DM Sans Bold"/>
                <a:sym typeface="DM Sans Bold"/>
              </a:rPr>
              <a:t>2. Polling (Sender's Request for Feedback - Sec 5.3.3):</a:t>
            </a:r>
          </a:p>
          <a:p>
            <a:pPr marL="867918" lvl="2" indent="-289306" algn="just">
              <a:lnSpc>
                <a:spcPts val="3153"/>
              </a:lnSpc>
              <a:buFont typeface="Arial"/>
              <a:buChar char="⚬"/>
            </a:pPr>
            <a:r>
              <a:rPr lang="en-US" sz="2010">
                <a:solidFill>
                  <a:srgbClr val="0A85A0"/>
                </a:solidFill>
                <a:latin typeface="DM Sans"/>
                <a:ea typeface="DM Sans"/>
                <a:cs typeface="DM Sans"/>
                <a:sym typeface="DM Sans"/>
              </a:rPr>
              <a:t>The sender sets the P-bit to '1' in an AMD PDU header to request a status report.</a:t>
            </a:r>
          </a:p>
          <a:p>
            <a:pPr marL="867918" lvl="2" indent="-289306" algn="just">
              <a:lnSpc>
                <a:spcPts val="3153"/>
              </a:lnSpc>
              <a:buFont typeface="Arial"/>
              <a:buChar char="⚬"/>
            </a:pPr>
            <a:r>
              <a:rPr lang="en-US" sz="2010">
                <a:solidFill>
                  <a:srgbClr val="0A85A0"/>
                </a:solidFill>
                <a:latin typeface="DM Sans"/>
                <a:ea typeface="DM Sans"/>
                <a:cs typeface="DM Sans"/>
                <a:sym typeface="DM Sans"/>
              </a:rPr>
              <a:t>This is triggered by configurable parameters like pollPDU (number of PDUs sent) or pollByte (volume of data sent).</a:t>
            </a:r>
          </a:p>
          <a:p>
            <a:pPr marL="433959" lvl="1" indent="-216980" algn="just">
              <a:lnSpc>
                <a:spcPts val="3153"/>
              </a:lnSpc>
              <a:buFont typeface="Arial"/>
              <a:buChar char="•"/>
            </a:pPr>
            <a:r>
              <a:rPr lang="en-US" sz="2010" b="1">
                <a:solidFill>
                  <a:srgbClr val="0A85A0"/>
                </a:solidFill>
                <a:latin typeface="DM Sans Bold"/>
                <a:ea typeface="DM Sans Bold"/>
                <a:cs typeface="DM Sans Bold"/>
                <a:sym typeface="DM Sans Bold"/>
              </a:rPr>
              <a:t>3. Retransmission (Sender's Corrective Action - Sec 5.3.2):</a:t>
            </a:r>
          </a:p>
          <a:p>
            <a:pPr marL="867918" lvl="2" indent="-289306" algn="just">
              <a:lnSpc>
                <a:spcPts val="3153"/>
              </a:lnSpc>
              <a:buFont typeface="Arial"/>
              <a:buChar char="⚬"/>
            </a:pPr>
            <a:r>
              <a:rPr lang="en-US" sz="2010">
                <a:solidFill>
                  <a:srgbClr val="0A85A0"/>
                </a:solidFill>
                <a:latin typeface="DM Sans"/>
                <a:ea typeface="DM Sans"/>
                <a:cs typeface="DM Sans"/>
                <a:sym typeface="DM Sans"/>
              </a:rPr>
              <a:t>Upon receiving a STATUS PDU, the sender inspects the NACKs.</a:t>
            </a:r>
          </a:p>
          <a:p>
            <a:pPr marL="867918" lvl="2" indent="-289306" algn="just">
              <a:lnSpc>
                <a:spcPts val="3153"/>
              </a:lnSpc>
              <a:buFont typeface="Arial"/>
              <a:buChar char="⚬"/>
            </a:pPr>
            <a:r>
              <a:rPr lang="en-US" sz="2010">
                <a:solidFill>
                  <a:srgbClr val="0A85A0"/>
                </a:solidFill>
                <a:latin typeface="DM Sans"/>
                <a:ea typeface="DM Sans"/>
                <a:cs typeface="DM Sans"/>
                <a:sym typeface="DM Sans"/>
              </a:rPr>
              <a:t>It retrieves the missing data from its buffer and schedules it for retransmission, prioritizing it over new data.</a:t>
            </a:r>
          </a:p>
          <a:p>
            <a:pPr marL="867918" lvl="2" indent="-289306" algn="just">
              <a:lnSpc>
                <a:spcPts val="3153"/>
              </a:lnSpc>
              <a:buFont typeface="Arial"/>
              <a:buChar char="⚬"/>
            </a:pPr>
            <a:r>
              <a:rPr lang="en-US" sz="2010">
                <a:solidFill>
                  <a:srgbClr val="0A85A0"/>
                </a:solidFill>
                <a:latin typeface="DM Sans"/>
                <a:ea typeface="DM Sans"/>
                <a:cs typeface="DM Sans"/>
                <a:sym typeface="DM Sans"/>
              </a:rPr>
              <a:t>The RETX_COUNT for that SDU is incremented. If it reaches maxRetx Threshold, the SDU is discarded and upper layers are notified.</a:t>
            </a:r>
          </a:p>
          <a:p>
            <a:pPr algn="just">
              <a:lnSpc>
                <a:spcPts val="3153"/>
              </a:lnSpc>
            </a:pPr>
            <a:endParaRPr lang="en-US" sz="2010">
              <a:solidFill>
                <a:srgbClr val="0A85A0"/>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a:extLst>
            <a:ext uri="{FF2B5EF4-FFF2-40B4-BE49-F238E27FC236}">
              <a16:creationId xmlns:a16="http://schemas.microsoft.com/office/drawing/2014/main" id="{F30E946D-7252-3986-A25B-5437D9FB8E5C}"/>
            </a:ext>
          </a:extLst>
        </p:cNvPr>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EE491C25-0EEE-44EE-5148-2202987F5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450" y="477916"/>
            <a:ext cx="11849100" cy="9331167"/>
          </a:xfrm>
          <a:prstGeom prst="rect">
            <a:avLst/>
          </a:prstGeom>
        </p:spPr>
      </p:pic>
    </p:spTree>
    <p:extLst>
      <p:ext uri="{BB962C8B-B14F-4D97-AF65-F5344CB8AC3E}">
        <p14:creationId xmlns:p14="http://schemas.microsoft.com/office/powerpoint/2010/main" val="1046523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pic>
        <p:nvPicPr>
          <p:cNvPr id="5" name="Picture 4" descr="A diagram of a diagram&#10;&#10;AI-generated content may be incorrect.">
            <a:extLst>
              <a:ext uri="{FF2B5EF4-FFF2-40B4-BE49-F238E27FC236}">
                <a16:creationId xmlns:a16="http://schemas.microsoft.com/office/drawing/2014/main" id="{570DB839-503B-2803-4344-49A1FDA3EB50}"/>
              </a:ext>
            </a:extLst>
          </p:cNvPr>
          <p:cNvPicPr>
            <a:picLocks noChangeAspect="1"/>
          </p:cNvPicPr>
          <p:nvPr/>
        </p:nvPicPr>
        <p:blipFill>
          <a:blip r:embed="rId2">
            <a:extLst>
              <a:ext uri="{28A0092B-C50C-407E-A947-70E740481C1C}">
                <a14:useLocalDpi xmlns:a14="http://schemas.microsoft.com/office/drawing/2010/main" val="0"/>
              </a:ext>
            </a:extLst>
          </a:blip>
          <a:srcRect t="5926" b="8889"/>
          <a:stretch>
            <a:fillRect/>
          </a:stretch>
        </p:blipFill>
        <p:spPr>
          <a:xfrm>
            <a:off x="1219200" y="1028700"/>
            <a:ext cx="15486044" cy="8763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sp>
        <p:nvSpPr>
          <p:cNvPr id="3" name="TextBox 3"/>
          <p:cNvSpPr txBox="1"/>
          <p:nvPr/>
        </p:nvSpPr>
        <p:spPr>
          <a:xfrm>
            <a:off x="1400978" y="904875"/>
            <a:ext cx="15486044" cy="1038225"/>
          </a:xfrm>
          <a:prstGeom prst="rect">
            <a:avLst/>
          </a:prstGeom>
        </p:spPr>
        <p:txBody>
          <a:bodyPr lIns="0" tIns="0" rIns="0" bIns="0" rtlCol="0" anchor="t">
            <a:spAutoFit/>
          </a:bodyPr>
          <a:lstStyle/>
          <a:p>
            <a:pPr algn="l">
              <a:lnSpc>
                <a:spcPts val="8400"/>
              </a:lnSpc>
            </a:pPr>
            <a:r>
              <a:rPr lang="en-US" sz="6000" b="1">
                <a:solidFill>
                  <a:srgbClr val="065267"/>
                </a:solidFill>
                <a:latin typeface="DM Sans Bold"/>
                <a:ea typeface="DM Sans Bold"/>
                <a:cs typeface="DM Sans Bold"/>
                <a:sym typeface="DM Sans Bold"/>
              </a:rPr>
              <a:t>THE ARQ CONVERSATION: KEY TIMERS</a:t>
            </a:r>
          </a:p>
        </p:txBody>
      </p:sp>
      <p:sp>
        <p:nvSpPr>
          <p:cNvPr id="4" name="TextBox 4"/>
          <p:cNvSpPr txBox="1"/>
          <p:nvPr/>
        </p:nvSpPr>
        <p:spPr>
          <a:xfrm>
            <a:off x="1400978" y="3295122"/>
            <a:ext cx="14980685" cy="4420655"/>
          </a:xfrm>
          <a:prstGeom prst="rect">
            <a:avLst/>
          </a:prstGeom>
        </p:spPr>
        <p:txBody>
          <a:bodyPr lIns="0" tIns="0" rIns="0" bIns="0" rtlCol="0" anchor="t">
            <a:spAutoFit/>
          </a:bodyPr>
          <a:lstStyle/>
          <a:p>
            <a:pPr algn="just">
              <a:lnSpc>
                <a:spcPts val="3153"/>
              </a:lnSpc>
            </a:pPr>
            <a:endParaRPr/>
          </a:p>
          <a:p>
            <a:pPr marL="433959" lvl="1" indent="-216980" algn="just">
              <a:lnSpc>
                <a:spcPts val="3153"/>
              </a:lnSpc>
              <a:buFont typeface="Arial"/>
              <a:buChar char="•"/>
            </a:pPr>
            <a:r>
              <a:rPr lang="en-US" sz="2010" b="1">
                <a:solidFill>
                  <a:srgbClr val="0A85A0"/>
                </a:solidFill>
                <a:latin typeface="DM Sans Bold"/>
                <a:ea typeface="DM Sans Bold"/>
                <a:cs typeface="DM Sans Bold"/>
                <a:sym typeface="DM Sans Bold"/>
              </a:rPr>
              <a:t>t-Poll Retransmit (Sender Side):</a:t>
            </a:r>
            <a:r>
              <a:rPr lang="en-US" sz="2010">
                <a:solidFill>
                  <a:srgbClr val="0A85A0"/>
                </a:solidFill>
                <a:latin typeface="DM Sans"/>
                <a:ea typeface="DM Sans"/>
                <a:cs typeface="DM Sans"/>
                <a:sym typeface="DM Sans"/>
              </a:rPr>
              <a:t> This is the sender's watchdog timer. When a poll is sent, this timer starts. If it expires before a STATUS PDU is received, the sender assumes the report was lost and initiates a new poll/retransmission. This prevents deadlocks.</a:t>
            </a:r>
          </a:p>
          <a:p>
            <a:pPr algn="just">
              <a:lnSpc>
                <a:spcPts val="3153"/>
              </a:lnSpc>
            </a:pPr>
            <a:endParaRPr lang="en-US" sz="2010">
              <a:solidFill>
                <a:srgbClr val="0A85A0"/>
              </a:solidFill>
              <a:latin typeface="DM Sans"/>
              <a:ea typeface="DM Sans"/>
              <a:cs typeface="DM Sans"/>
              <a:sym typeface="DM Sans"/>
            </a:endParaRPr>
          </a:p>
          <a:p>
            <a:pPr marL="433959" lvl="1" indent="-216980" algn="just">
              <a:lnSpc>
                <a:spcPts val="3153"/>
              </a:lnSpc>
              <a:buFont typeface="Arial"/>
              <a:buChar char="•"/>
            </a:pPr>
            <a:r>
              <a:rPr lang="en-US" sz="2010" b="1">
                <a:solidFill>
                  <a:srgbClr val="0A85A0"/>
                </a:solidFill>
                <a:latin typeface="DM Sans Bold"/>
                <a:ea typeface="DM Sans Bold"/>
                <a:cs typeface="DM Sans Bold"/>
                <a:sym typeface="DM Sans Bold"/>
              </a:rPr>
              <a:t>t-Reassembly (Receiver Side):</a:t>
            </a:r>
            <a:r>
              <a:rPr lang="en-US" sz="2010">
                <a:solidFill>
                  <a:srgbClr val="0A85A0"/>
                </a:solidFill>
                <a:latin typeface="DM Sans"/>
                <a:ea typeface="DM Sans"/>
                <a:cs typeface="DM Sans"/>
                <a:sym typeface="DM Sans"/>
              </a:rPr>
              <a:t> The receiver's patience timer. If it has an incomplete SDU and waits too long for the missing pieces, this timer expires, triggering it to send a STATUS PDU to complain about the gaps.</a:t>
            </a:r>
          </a:p>
          <a:p>
            <a:pPr algn="just">
              <a:lnSpc>
                <a:spcPts val="3153"/>
              </a:lnSpc>
            </a:pPr>
            <a:endParaRPr lang="en-US" sz="2010">
              <a:solidFill>
                <a:srgbClr val="0A85A0"/>
              </a:solidFill>
              <a:latin typeface="DM Sans"/>
              <a:ea typeface="DM Sans"/>
              <a:cs typeface="DM Sans"/>
              <a:sym typeface="DM Sans"/>
            </a:endParaRPr>
          </a:p>
          <a:p>
            <a:pPr marL="457709" lvl="1" indent="-228854" algn="just">
              <a:lnSpc>
                <a:spcPts val="3326"/>
              </a:lnSpc>
              <a:buFont typeface="Arial"/>
              <a:buChar char="•"/>
            </a:pPr>
            <a:r>
              <a:rPr lang="en-US" sz="2120" b="1">
                <a:solidFill>
                  <a:srgbClr val="0A85A0"/>
                </a:solidFill>
                <a:latin typeface="DM Sans Bold"/>
                <a:ea typeface="DM Sans Bold"/>
                <a:cs typeface="DM Sans Bold"/>
                <a:sym typeface="DM Sans Bold"/>
              </a:rPr>
              <a:t>t-Status Prohibit (Receiver Side):</a:t>
            </a:r>
            <a:r>
              <a:rPr lang="en-US" sz="2120">
                <a:solidFill>
                  <a:srgbClr val="0A85A0"/>
                </a:solidFill>
                <a:latin typeface="DM Sans"/>
                <a:ea typeface="DM Sans"/>
                <a:cs typeface="DM Sans"/>
                <a:sym typeface="DM Sans"/>
              </a:rPr>
              <a:t> Prevents the receiver from spamming STATUS PDUs. After sending one, it cannot send another until this timer expires, even if new errors are detected. This reduces control plane overhead.</a:t>
            </a:r>
          </a:p>
          <a:p>
            <a:pPr algn="just">
              <a:lnSpc>
                <a:spcPts val="3153"/>
              </a:lnSpc>
            </a:pPr>
            <a:endParaRPr lang="en-US" sz="2120">
              <a:solidFill>
                <a:srgbClr val="0A85A0"/>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65267"/>
        </a:solidFill>
        <a:effectLst/>
      </p:bgPr>
    </p:bg>
    <p:spTree>
      <p:nvGrpSpPr>
        <p:cNvPr id="1" name=""/>
        <p:cNvGrpSpPr/>
        <p:nvPr/>
      </p:nvGrpSpPr>
      <p:grpSpPr>
        <a:xfrm>
          <a:off x="0" y="0"/>
          <a:ext cx="0" cy="0"/>
          <a:chOff x="0" y="0"/>
          <a:chExt cx="0" cy="0"/>
        </a:xfrm>
      </p:grpSpPr>
      <p:grpSp>
        <p:nvGrpSpPr>
          <p:cNvPr id="2" name="Group 2"/>
          <p:cNvGrpSpPr/>
          <p:nvPr/>
        </p:nvGrpSpPr>
        <p:grpSpPr>
          <a:xfrm>
            <a:off x="6772770" y="4045660"/>
            <a:ext cx="407810" cy="424662"/>
            <a:chOff x="0" y="0"/>
            <a:chExt cx="107407" cy="111845"/>
          </a:xfrm>
        </p:grpSpPr>
        <p:sp>
          <p:nvSpPr>
            <p:cNvPr id="3" name="Freeform 3"/>
            <p:cNvSpPr/>
            <p:nvPr/>
          </p:nvSpPr>
          <p:spPr>
            <a:xfrm>
              <a:off x="0" y="0"/>
              <a:ext cx="107407" cy="111845"/>
            </a:xfrm>
            <a:custGeom>
              <a:avLst/>
              <a:gdLst/>
              <a:ahLst/>
              <a:cxnLst/>
              <a:rect l="l" t="t" r="r" b="b"/>
              <a:pathLst>
                <a:path w="107407" h="111845">
                  <a:moveTo>
                    <a:pt x="0" y="0"/>
                  </a:moveTo>
                  <a:lnTo>
                    <a:pt x="107407" y="0"/>
                  </a:lnTo>
                  <a:lnTo>
                    <a:pt x="107407" y="111845"/>
                  </a:lnTo>
                  <a:lnTo>
                    <a:pt x="0" y="111845"/>
                  </a:lnTo>
                  <a:close/>
                </a:path>
              </a:pathLst>
            </a:custGeom>
            <a:solidFill>
              <a:srgbClr val="FFFFFF"/>
            </a:solidFill>
          </p:spPr>
        </p:sp>
        <p:sp>
          <p:nvSpPr>
            <p:cNvPr id="4" name="TextBox 4"/>
            <p:cNvSpPr txBox="1"/>
            <p:nvPr/>
          </p:nvSpPr>
          <p:spPr>
            <a:xfrm>
              <a:off x="0" y="-28575"/>
              <a:ext cx="107407" cy="140420"/>
            </a:xfrm>
            <a:prstGeom prst="rect">
              <a:avLst/>
            </a:prstGeom>
          </p:spPr>
          <p:txBody>
            <a:bodyPr lIns="50800" tIns="50800" rIns="50800" bIns="50800" rtlCol="0" anchor="ctr"/>
            <a:lstStyle/>
            <a:p>
              <a:pPr algn="ctr">
                <a:lnSpc>
                  <a:spcPts val="2785"/>
                </a:lnSpc>
              </a:pPr>
              <a:endParaRPr/>
            </a:p>
          </p:txBody>
        </p:sp>
      </p:grpSp>
      <p:grpSp>
        <p:nvGrpSpPr>
          <p:cNvPr id="5" name="Group 5"/>
          <p:cNvGrpSpPr/>
          <p:nvPr/>
        </p:nvGrpSpPr>
        <p:grpSpPr>
          <a:xfrm>
            <a:off x="0" y="0"/>
            <a:ext cx="3868824" cy="10287000"/>
            <a:chOff x="0" y="0"/>
            <a:chExt cx="1018950" cy="2709333"/>
          </a:xfrm>
        </p:grpSpPr>
        <p:sp>
          <p:nvSpPr>
            <p:cNvPr id="6" name="Freeform 6"/>
            <p:cNvSpPr/>
            <p:nvPr/>
          </p:nvSpPr>
          <p:spPr>
            <a:xfrm>
              <a:off x="0" y="0"/>
              <a:ext cx="1018950" cy="2709333"/>
            </a:xfrm>
            <a:custGeom>
              <a:avLst/>
              <a:gdLst/>
              <a:ahLst/>
              <a:cxnLst/>
              <a:rect l="l" t="t" r="r" b="b"/>
              <a:pathLst>
                <a:path w="1018950" h="2709333">
                  <a:moveTo>
                    <a:pt x="0" y="0"/>
                  </a:moveTo>
                  <a:lnTo>
                    <a:pt x="1018950" y="0"/>
                  </a:lnTo>
                  <a:lnTo>
                    <a:pt x="1018950" y="2709333"/>
                  </a:lnTo>
                  <a:lnTo>
                    <a:pt x="0" y="2709333"/>
                  </a:lnTo>
                  <a:close/>
                </a:path>
              </a:pathLst>
            </a:custGeom>
            <a:solidFill>
              <a:srgbClr val="F7F3F2"/>
            </a:solidFill>
          </p:spPr>
        </p:sp>
        <p:sp>
          <p:nvSpPr>
            <p:cNvPr id="7" name="TextBox 7"/>
            <p:cNvSpPr txBox="1"/>
            <p:nvPr/>
          </p:nvSpPr>
          <p:spPr>
            <a:xfrm>
              <a:off x="0" y="-28575"/>
              <a:ext cx="1018950" cy="2737908"/>
            </a:xfrm>
            <a:prstGeom prst="rect">
              <a:avLst/>
            </a:prstGeom>
          </p:spPr>
          <p:txBody>
            <a:bodyPr lIns="50800" tIns="50800" rIns="50800" bIns="50800" rtlCol="0" anchor="ctr"/>
            <a:lstStyle/>
            <a:p>
              <a:pPr algn="ctr">
                <a:lnSpc>
                  <a:spcPts val="2785"/>
                </a:lnSpc>
              </a:pPr>
              <a:endParaRPr/>
            </a:p>
          </p:txBody>
        </p:sp>
      </p:grpSp>
      <p:grpSp>
        <p:nvGrpSpPr>
          <p:cNvPr id="8" name="Group 8"/>
          <p:cNvGrpSpPr/>
          <p:nvPr/>
        </p:nvGrpSpPr>
        <p:grpSpPr>
          <a:xfrm>
            <a:off x="10407033" y="4045660"/>
            <a:ext cx="407810" cy="424662"/>
            <a:chOff x="0" y="0"/>
            <a:chExt cx="107407" cy="111845"/>
          </a:xfrm>
        </p:grpSpPr>
        <p:sp>
          <p:nvSpPr>
            <p:cNvPr id="9" name="Freeform 9"/>
            <p:cNvSpPr/>
            <p:nvPr/>
          </p:nvSpPr>
          <p:spPr>
            <a:xfrm>
              <a:off x="0" y="0"/>
              <a:ext cx="107407" cy="111845"/>
            </a:xfrm>
            <a:custGeom>
              <a:avLst/>
              <a:gdLst/>
              <a:ahLst/>
              <a:cxnLst/>
              <a:rect l="l" t="t" r="r" b="b"/>
              <a:pathLst>
                <a:path w="107407" h="111845">
                  <a:moveTo>
                    <a:pt x="0" y="0"/>
                  </a:moveTo>
                  <a:lnTo>
                    <a:pt x="107407" y="0"/>
                  </a:lnTo>
                  <a:lnTo>
                    <a:pt x="107407" y="111845"/>
                  </a:lnTo>
                  <a:lnTo>
                    <a:pt x="0" y="111845"/>
                  </a:lnTo>
                  <a:close/>
                </a:path>
              </a:pathLst>
            </a:custGeom>
            <a:solidFill>
              <a:srgbClr val="FFFFFF"/>
            </a:solidFill>
          </p:spPr>
        </p:sp>
        <p:sp>
          <p:nvSpPr>
            <p:cNvPr id="10" name="TextBox 10"/>
            <p:cNvSpPr txBox="1"/>
            <p:nvPr/>
          </p:nvSpPr>
          <p:spPr>
            <a:xfrm>
              <a:off x="0" y="-28575"/>
              <a:ext cx="107407" cy="140420"/>
            </a:xfrm>
            <a:prstGeom prst="rect">
              <a:avLst/>
            </a:prstGeom>
          </p:spPr>
          <p:txBody>
            <a:bodyPr lIns="50800" tIns="50800" rIns="50800" bIns="50800" rtlCol="0" anchor="ctr"/>
            <a:lstStyle/>
            <a:p>
              <a:pPr algn="ctr">
                <a:lnSpc>
                  <a:spcPts val="2785"/>
                </a:lnSpc>
              </a:pPr>
              <a:endParaRPr/>
            </a:p>
          </p:txBody>
        </p:sp>
      </p:grpSp>
      <p:grpSp>
        <p:nvGrpSpPr>
          <p:cNvPr id="11" name="Group 11"/>
          <p:cNvGrpSpPr/>
          <p:nvPr/>
        </p:nvGrpSpPr>
        <p:grpSpPr>
          <a:xfrm>
            <a:off x="14307996" y="4045660"/>
            <a:ext cx="407810" cy="424662"/>
            <a:chOff x="0" y="0"/>
            <a:chExt cx="107407" cy="111845"/>
          </a:xfrm>
        </p:grpSpPr>
        <p:sp>
          <p:nvSpPr>
            <p:cNvPr id="12" name="Freeform 12"/>
            <p:cNvSpPr/>
            <p:nvPr/>
          </p:nvSpPr>
          <p:spPr>
            <a:xfrm>
              <a:off x="0" y="0"/>
              <a:ext cx="107407" cy="111845"/>
            </a:xfrm>
            <a:custGeom>
              <a:avLst/>
              <a:gdLst/>
              <a:ahLst/>
              <a:cxnLst/>
              <a:rect l="l" t="t" r="r" b="b"/>
              <a:pathLst>
                <a:path w="107407" h="111845">
                  <a:moveTo>
                    <a:pt x="0" y="0"/>
                  </a:moveTo>
                  <a:lnTo>
                    <a:pt x="107407" y="0"/>
                  </a:lnTo>
                  <a:lnTo>
                    <a:pt x="107407" y="111845"/>
                  </a:lnTo>
                  <a:lnTo>
                    <a:pt x="0" y="111845"/>
                  </a:lnTo>
                  <a:close/>
                </a:path>
              </a:pathLst>
            </a:custGeom>
            <a:solidFill>
              <a:srgbClr val="FFFFFF"/>
            </a:solidFill>
          </p:spPr>
        </p:sp>
        <p:sp>
          <p:nvSpPr>
            <p:cNvPr id="13" name="TextBox 13"/>
            <p:cNvSpPr txBox="1"/>
            <p:nvPr/>
          </p:nvSpPr>
          <p:spPr>
            <a:xfrm>
              <a:off x="0" y="-28575"/>
              <a:ext cx="107407" cy="140420"/>
            </a:xfrm>
            <a:prstGeom prst="rect">
              <a:avLst/>
            </a:prstGeom>
          </p:spPr>
          <p:txBody>
            <a:bodyPr lIns="50800" tIns="50800" rIns="50800" bIns="50800" rtlCol="0" anchor="ctr"/>
            <a:lstStyle/>
            <a:p>
              <a:pPr algn="ctr">
                <a:lnSpc>
                  <a:spcPts val="2785"/>
                </a:lnSpc>
              </a:pPr>
              <a:endParaRPr/>
            </a:p>
          </p:txBody>
        </p:sp>
      </p:grpSp>
      <p:sp>
        <p:nvSpPr>
          <p:cNvPr id="14" name="TextBox 14"/>
          <p:cNvSpPr txBox="1"/>
          <p:nvPr/>
        </p:nvSpPr>
        <p:spPr>
          <a:xfrm>
            <a:off x="6772770" y="5360035"/>
            <a:ext cx="3367608" cy="881305"/>
          </a:xfrm>
          <a:prstGeom prst="rect">
            <a:avLst/>
          </a:prstGeom>
        </p:spPr>
        <p:txBody>
          <a:bodyPr lIns="0" tIns="0" rIns="0" bIns="0" rtlCol="0" anchor="t">
            <a:spAutoFit/>
          </a:bodyPr>
          <a:lstStyle/>
          <a:p>
            <a:pPr algn="l">
              <a:lnSpc>
                <a:spcPts val="2399"/>
              </a:lnSpc>
            </a:pPr>
            <a:r>
              <a:rPr lang="en-US" sz="1529">
                <a:solidFill>
                  <a:srgbClr val="FFFFFF"/>
                </a:solidFill>
                <a:latin typeface="DM Sans"/>
                <a:ea typeface="DM Sans"/>
                <a:cs typeface="DM Sans"/>
                <a:sym typeface="DM Sans"/>
              </a:rPr>
              <a:t>Set up the RLC entity in either AM or UM mode, with parameters like SN size, window size, and timer values.</a:t>
            </a:r>
          </a:p>
        </p:txBody>
      </p:sp>
      <p:sp>
        <p:nvSpPr>
          <p:cNvPr id="15" name="TextBox 15"/>
          <p:cNvSpPr txBox="1"/>
          <p:nvPr/>
        </p:nvSpPr>
        <p:spPr>
          <a:xfrm>
            <a:off x="10407033" y="5330020"/>
            <a:ext cx="3367608" cy="579518"/>
          </a:xfrm>
          <a:prstGeom prst="rect">
            <a:avLst/>
          </a:prstGeom>
        </p:spPr>
        <p:txBody>
          <a:bodyPr lIns="0" tIns="0" rIns="0" bIns="0" rtlCol="0" anchor="t">
            <a:spAutoFit/>
          </a:bodyPr>
          <a:lstStyle/>
          <a:p>
            <a:pPr algn="l">
              <a:lnSpc>
                <a:spcPts val="2399"/>
              </a:lnSpc>
            </a:pPr>
            <a:r>
              <a:rPr lang="en-US" sz="1529">
                <a:solidFill>
                  <a:srgbClr val="FFFFFF"/>
                </a:solidFill>
                <a:latin typeface="DM Sans"/>
                <a:ea typeface="DM Sans"/>
                <a:cs typeface="DM Sans"/>
                <a:sym typeface="DM Sans"/>
              </a:rPr>
              <a:t>Feed a stream of SDUs into the RLC sender.</a:t>
            </a:r>
          </a:p>
        </p:txBody>
      </p:sp>
      <p:sp>
        <p:nvSpPr>
          <p:cNvPr id="16" name="TextBox 16"/>
          <p:cNvSpPr txBox="1"/>
          <p:nvPr/>
        </p:nvSpPr>
        <p:spPr>
          <a:xfrm>
            <a:off x="14307996" y="5330020"/>
            <a:ext cx="3367608" cy="881305"/>
          </a:xfrm>
          <a:prstGeom prst="rect">
            <a:avLst/>
          </a:prstGeom>
        </p:spPr>
        <p:txBody>
          <a:bodyPr lIns="0" tIns="0" rIns="0" bIns="0" rtlCol="0" anchor="t">
            <a:spAutoFit/>
          </a:bodyPr>
          <a:lstStyle/>
          <a:p>
            <a:pPr algn="l">
              <a:lnSpc>
                <a:spcPts val="2399"/>
              </a:lnSpc>
            </a:pPr>
            <a:r>
              <a:rPr lang="en-US" sz="1529">
                <a:solidFill>
                  <a:srgbClr val="FFFFFF"/>
                </a:solidFill>
                <a:latin typeface="DM Sans"/>
                <a:ea typeface="DM Sans"/>
                <a:cs typeface="DM Sans"/>
                <a:sym typeface="DM Sans"/>
              </a:rPr>
              <a:t>Pass the resulting PDUs through a channel with pre-defined, repeatable packet loss patterns.</a:t>
            </a:r>
          </a:p>
        </p:txBody>
      </p:sp>
      <p:sp>
        <p:nvSpPr>
          <p:cNvPr id="17" name="TextBox 17"/>
          <p:cNvSpPr txBox="1"/>
          <p:nvPr/>
        </p:nvSpPr>
        <p:spPr>
          <a:xfrm>
            <a:off x="6772770" y="4838703"/>
            <a:ext cx="3634263" cy="334813"/>
          </a:xfrm>
          <a:prstGeom prst="rect">
            <a:avLst/>
          </a:prstGeom>
        </p:spPr>
        <p:txBody>
          <a:bodyPr lIns="0" tIns="0" rIns="0" bIns="0" rtlCol="0" anchor="t">
            <a:spAutoFit/>
          </a:bodyPr>
          <a:lstStyle/>
          <a:p>
            <a:pPr algn="l">
              <a:lnSpc>
                <a:spcPts val="2898"/>
              </a:lnSpc>
            </a:pPr>
            <a:r>
              <a:rPr lang="en-US" sz="1847" b="1">
                <a:solidFill>
                  <a:srgbClr val="FFFFFF"/>
                </a:solidFill>
                <a:latin typeface="DM Sans Bold"/>
                <a:ea typeface="DM Sans Bold"/>
                <a:cs typeface="DM Sans Bold"/>
                <a:sym typeface="DM Sans Bold"/>
              </a:rPr>
              <a:t>Configure</a:t>
            </a:r>
          </a:p>
        </p:txBody>
      </p:sp>
      <p:sp>
        <p:nvSpPr>
          <p:cNvPr id="18" name="TextBox 18"/>
          <p:cNvSpPr txBox="1"/>
          <p:nvPr/>
        </p:nvSpPr>
        <p:spPr>
          <a:xfrm>
            <a:off x="10407033" y="4808687"/>
            <a:ext cx="3634263" cy="334813"/>
          </a:xfrm>
          <a:prstGeom prst="rect">
            <a:avLst/>
          </a:prstGeom>
        </p:spPr>
        <p:txBody>
          <a:bodyPr lIns="0" tIns="0" rIns="0" bIns="0" rtlCol="0" anchor="t">
            <a:spAutoFit/>
          </a:bodyPr>
          <a:lstStyle/>
          <a:p>
            <a:pPr algn="l">
              <a:lnSpc>
                <a:spcPts val="2898"/>
              </a:lnSpc>
            </a:pPr>
            <a:r>
              <a:rPr lang="en-US" sz="1847" b="1">
                <a:solidFill>
                  <a:srgbClr val="FFFFFF"/>
                </a:solidFill>
                <a:latin typeface="DM Sans Bold"/>
                <a:ea typeface="DM Sans Bold"/>
                <a:cs typeface="DM Sans Bold"/>
                <a:sym typeface="DM Sans Bold"/>
              </a:rPr>
              <a:t>Inject</a:t>
            </a:r>
          </a:p>
        </p:txBody>
      </p:sp>
      <p:sp>
        <p:nvSpPr>
          <p:cNvPr id="19" name="TextBox 19"/>
          <p:cNvSpPr txBox="1"/>
          <p:nvPr/>
        </p:nvSpPr>
        <p:spPr>
          <a:xfrm>
            <a:off x="14307996" y="4808687"/>
            <a:ext cx="3634263" cy="334813"/>
          </a:xfrm>
          <a:prstGeom prst="rect">
            <a:avLst/>
          </a:prstGeom>
        </p:spPr>
        <p:txBody>
          <a:bodyPr lIns="0" tIns="0" rIns="0" bIns="0" rtlCol="0" anchor="t">
            <a:spAutoFit/>
          </a:bodyPr>
          <a:lstStyle/>
          <a:p>
            <a:pPr algn="l">
              <a:lnSpc>
                <a:spcPts val="2898"/>
              </a:lnSpc>
            </a:pPr>
            <a:r>
              <a:rPr lang="en-US" sz="1847" b="1">
                <a:solidFill>
                  <a:srgbClr val="FFFFFF"/>
                </a:solidFill>
                <a:latin typeface="DM Sans Bold"/>
                <a:ea typeface="DM Sans Bold"/>
                <a:cs typeface="DM Sans Bold"/>
                <a:sym typeface="DM Sans Bold"/>
              </a:rPr>
              <a:t>Simulate</a:t>
            </a:r>
          </a:p>
        </p:txBody>
      </p:sp>
      <p:sp>
        <p:nvSpPr>
          <p:cNvPr id="20" name="TextBox 20"/>
          <p:cNvSpPr txBox="1"/>
          <p:nvPr/>
        </p:nvSpPr>
        <p:spPr>
          <a:xfrm>
            <a:off x="7039251" y="1016079"/>
            <a:ext cx="10086229" cy="2870200"/>
          </a:xfrm>
          <a:prstGeom prst="rect">
            <a:avLst/>
          </a:prstGeom>
        </p:spPr>
        <p:txBody>
          <a:bodyPr lIns="0" tIns="0" rIns="0" bIns="0" rtlCol="0" anchor="t">
            <a:spAutoFit/>
          </a:bodyPr>
          <a:lstStyle/>
          <a:p>
            <a:pPr algn="l">
              <a:lnSpc>
                <a:spcPts val="7699"/>
              </a:lnSpc>
            </a:pPr>
            <a:r>
              <a:rPr lang="en-US" sz="5499" b="1">
                <a:solidFill>
                  <a:srgbClr val="FFFFFF"/>
                </a:solidFill>
                <a:latin typeface="DM Sans Bold"/>
                <a:ea typeface="DM Sans Bold"/>
                <a:cs typeface="DM Sans Bold"/>
                <a:sym typeface="DM Sans Bold"/>
              </a:rPr>
              <a:t>TEST SETUP &amp; METHODOLOGY</a:t>
            </a:r>
          </a:p>
          <a:p>
            <a:pPr algn="l">
              <a:lnSpc>
                <a:spcPts val="7699"/>
              </a:lnSpc>
            </a:pPr>
            <a:endParaRPr lang="en-US" sz="5499" b="1">
              <a:solidFill>
                <a:srgbClr val="FFFFFF"/>
              </a:solidFill>
              <a:latin typeface="DM Sans Bold"/>
              <a:ea typeface="DM Sans Bold"/>
              <a:cs typeface="DM Sans Bold"/>
              <a:sym typeface="DM Sans Bold"/>
            </a:endParaRPr>
          </a:p>
        </p:txBody>
      </p:sp>
      <p:grpSp>
        <p:nvGrpSpPr>
          <p:cNvPr id="22" name="Group 22"/>
          <p:cNvGrpSpPr/>
          <p:nvPr/>
        </p:nvGrpSpPr>
        <p:grpSpPr>
          <a:xfrm>
            <a:off x="1028700" y="1695457"/>
            <a:ext cx="4771320" cy="6803436"/>
            <a:chOff x="0" y="0"/>
            <a:chExt cx="893990" cy="1274743"/>
          </a:xfrm>
        </p:grpSpPr>
        <p:sp>
          <p:nvSpPr>
            <p:cNvPr id="23" name="Freeform 23"/>
            <p:cNvSpPr/>
            <p:nvPr/>
          </p:nvSpPr>
          <p:spPr>
            <a:xfrm>
              <a:off x="0" y="0"/>
              <a:ext cx="893990" cy="1274743"/>
            </a:xfrm>
            <a:custGeom>
              <a:avLst/>
              <a:gdLst/>
              <a:ahLst/>
              <a:cxnLst/>
              <a:rect l="l" t="t" r="r" b="b"/>
              <a:pathLst>
                <a:path w="893990" h="1274743">
                  <a:moveTo>
                    <a:pt x="0" y="0"/>
                  </a:moveTo>
                  <a:lnTo>
                    <a:pt x="893990" y="0"/>
                  </a:lnTo>
                  <a:lnTo>
                    <a:pt x="893990" y="1274743"/>
                  </a:lnTo>
                  <a:lnTo>
                    <a:pt x="0" y="1274743"/>
                  </a:lnTo>
                  <a:close/>
                </a:path>
              </a:pathLst>
            </a:custGeom>
            <a:blipFill>
              <a:blip r:embed="rId2"/>
              <a:stretch>
                <a:fillRect r="-114287"/>
              </a:stretch>
            </a:blipFill>
          </p:spPr>
        </p:sp>
      </p:grpSp>
      <p:grpSp>
        <p:nvGrpSpPr>
          <p:cNvPr id="24" name="Group 24"/>
          <p:cNvGrpSpPr/>
          <p:nvPr/>
        </p:nvGrpSpPr>
        <p:grpSpPr>
          <a:xfrm>
            <a:off x="6772770" y="6855049"/>
            <a:ext cx="407810" cy="424662"/>
            <a:chOff x="0" y="0"/>
            <a:chExt cx="107407" cy="111845"/>
          </a:xfrm>
        </p:grpSpPr>
        <p:sp>
          <p:nvSpPr>
            <p:cNvPr id="25" name="Freeform 25"/>
            <p:cNvSpPr/>
            <p:nvPr/>
          </p:nvSpPr>
          <p:spPr>
            <a:xfrm>
              <a:off x="0" y="0"/>
              <a:ext cx="107407" cy="111845"/>
            </a:xfrm>
            <a:custGeom>
              <a:avLst/>
              <a:gdLst/>
              <a:ahLst/>
              <a:cxnLst/>
              <a:rect l="l" t="t" r="r" b="b"/>
              <a:pathLst>
                <a:path w="107407" h="111845">
                  <a:moveTo>
                    <a:pt x="0" y="0"/>
                  </a:moveTo>
                  <a:lnTo>
                    <a:pt x="107407" y="0"/>
                  </a:lnTo>
                  <a:lnTo>
                    <a:pt x="107407" y="111845"/>
                  </a:lnTo>
                  <a:lnTo>
                    <a:pt x="0" y="111845"/>
                  </a:lnTo>
                  <a:close/>
                </a:path>
              </a:pathLst>
            </a:custGeom>
            <a:solidFill>
              <a:srgbClr val="FFFFFF"/>
            </a:solidFill>
          </p:spPr>
        </p:sp>
        <p:sp>
          <p:nvSpPr>
            <p:cNvPr id="26" name="TextBox 26"/>
            <p:cNvSpPr txBox="1"/>
            <p:nvPr/>
          </p:nvSpPr>
          <p:spPr>
            <a:xfrm>
              <a:off x="0" y="-28575"/>
              <a:ext cx="107407" cy="140420"/>
            </a:xfrm>
            <a:prstGeom prst="rect">
              <a:avLst/>
            </a:prstGeom>
          </p:spPr>
          <p:txBody>
            <a:bodyPr lIns="50800" tIns="50800" rIns="50800" bIns="50800" rtlCol="0" anchor="ctr"/>
            <a:lstStyle/>
            <a:p>
              <a:pPr algn="ctr">
                <a:lnSpc>
                  <a:spcPts val="2785"/>
                </a:lnSpc>
              </a:pPr>
              <a:endParaRPr/>
            </a:p>
          </p:txBody>
        </p:sp>
      </p:grpSp>
      <p:grpSp>
        <p:nvGrpSpPr>
          <p:cNvPr id="27" name="Group 27"/>
          <p:cNvGrpSpPr/>
          <p:nvPr/>
        </p:nvGrpSpPr>
        <p:grpSpPr>
          <a:xfrm>
            <a:off x="10407033" y="6855049"/>
            <a:ext cx="407810" cy="424662"/>
            <a:chOff x="0" y="0"/>
            <a:chExt cx="107407" cy="111845"/>
          </a:xfrm>
        </p:grpSpPr>
        <p:sp>
          <p:nvSpPr>
            <p:cNvPr id="28" name="Freeform 28"/>
            <p:cNvSpPr/>
            <p:nvPr/>
          </p:nvSpPr>
          <p:spPr>
            <a:xfrm>
              <a:off x="0" y="0"/>
              <a:ext cx="107407" cy="111845"/>
            </a:xfrm>
            <a:custGeom>
              <a:avLst/>
              <a:gdLst/>
              <a:ahLst/>
              <a:cxnLst/>
              <a:rect l="l" t="t" r="r" b="b"/>
              <a:pathLst>
                <a:path w="107407" h="111845">
                  <a:moveTo>
                    <a:pt x="0" y="0"/>
                  </a:moveTo>
                  <a:lnTo>
                    <a:pt x="107407" y="0"/>
                  </a:lnTo>
                  <a:lnTo>
                    <a:pt x="107407" y="111845"/>
                  </a:lnTo>
                  <a:lnTo>
                    <a:pt x="0" y="111845"/>
                  </a:lnTo>
                  <a:close/>
                </a:path>
              </a:pathLst>
            </a:custGeom>
            <a:solidFill>
              <a:srgbClr val="FFFFFF"/>
            </a:solidFill>
          </p:spPr>
        </p:sp>
        <p:sp>
          <p:nvSpPr>
            <p:cNvPr id="29" name="TextBox 29"/>
            <p:cNvSpPr txBox="1"/>
            <p:nvPr/>
          </p:nvSpPr>
          <p:spPr>
            <a:xfrm>
              <a:off x="0" y="-28575"/>
              <a:ext cx="107407" cy="140420"/>
            </a:xfrm>
            <a:prstGeom prst="rect">
              <a:avLst/>
            </a:prstGeom>
          </p:spPr>
          <p:txBody>
            <a:bodyPr lIns="50800" tIns="50800" rIns="50800" bIns="50800" rtlCol="0" anchor="ctr"/>
            <a:lstStyle/>
            <a:p>
              <a:pPr algn="ctr">
                <a:lnSpc>
                  <a:spcPts val="2785"/>
                </a:lnSpc>
              </a:pPr>
              <a:endParaRPr/>
            </a:p>
          </p:txBody>
        </p:sp>
      </p:grpSp>
      <p:sp>
        <p:nvSpPr>
          <p:cNvPr id="30" name="TextBox 30"/>
          <p:cNvSpPr txBox="1"/>
          <p:nvPr/>
        </p:nvSpPr>
        <p:spPr>
          <a:xfrm>
            <a:off x="6772770" y="8169424"/>
            <a:ext cx="3367608" cy="881305"/>
          </a:xfrm>
          <a:prstGeom prst="rect">
            <a:avLst/>
          </a:prstGeom>
        </p:spPr>
        <p:txBody>
          <a:bodyPr lIns="0" tIns="0" rIns="0" bIns="0" rtlCol="0" anchor="t">
            <a:spAutoFit/>
          </a:bodyPr>
          <a:lstStyle/>
          <a:p>
            <a:pPr algn="l">
              <a:lnSpc>
                <a:spcPts val="2399"/>
              </a:lnSpc>
            </a:pPr>
            <a:r>
              <a:rPr lang="en-US" sz="1529">
                <a:solidFill>
                  <a:srgbClr val="FFFFFF"/>
                </a:solidFill>
                <a:latin typeface="DM Sans"/>
                <a:ea typeface="DM Sans"/>
                <a:cs typeface="DM Sans"/>
                <a:sym typeface="DM Sans"/>
              </a:rPr>
              <a:t>Capture detailed logs of PDU transmission/reception, timer starts/stops, and buffer states.</a:t>
            </a:r>
          </a:p>
        </p:txBody>
      </p:sp>
      <p:sp>
        <p:nvSpPr>
          <p:cNvPr id="31" name="TextBox 31"/>
          <p:cNvSpPr txBox="1"/>
          <p:nvPr/>
        </p:nvSpPr>
        <p:spPr>
          <a:xfrm>
            <a:off x="10407033" y="8139409"/>
            <a:ext cx="3367608" cy="881305"/>
          </a:xfrm>
          <a:prstGeom prst="rect">
            <a:avLst/>
          </a:prstGeom>
        </p:spPr>
        <p:txBody>
          <a:bodyPr lIns="0" tIns="0" rIns="0" bIns="0" rtlCol="0" anchor="t">
            <a:spAutoFit/>
          </a:bodyPr>
          <a:lstStyle/>
          <a:p>
            <a:pPr algn="l">
              <a:lnSpc>
                <a:spcPts val="2399"/>
              </a:lnSpc>
            </a:pPr>
            <a:r>
              <a:rPr lang="en-US" sz="1529">
                <a:solidFill>
                  <a:srgbClr val="FFFFFF"/>
                </a:solidFill>
                <a:latin typeface="DM Sans"/>
                <a:ea typeface="DM Sans"/>
                <a:cs typeface="DM Sans"/>
                <a:sym typeface="DM Sans"/>
              </a:rPr>
              <a:t>Process logs to calculate KPIs and compare behavior against the standard.</a:t>
            </a:r>
          </a:p>
        </p:txBody>
      </p:sp>
      <p:sp>
        <p:nvSpPr>
          <p:cNvPr id="32" name="TextBox 32"/>
          <p:cNvSpPr txBox="1"/>
          <p:nvPr/>
        </p:nvSpPr>
        <p:spPr>
          <a:xfrm>
            <a:off x="6772770" y="7648092"/>
            <a:ext cx="1585680" cy="334813"/>
          </a:xfrm>
          <a:prstGeom prst="rect">
            <a:avLst/>
          </a:prstGeom>
        </p:spPr>
        <p:txBody>
          <a:bodyPr lIns="0" tIns="0" rIns="0" bIns="0" rtlCol="0" anchor="t">
            <a:spAutoFit/>
          </a:bodyPr>
          <a:lstStyle/>
          <a:p>
            <a:pPr algn="l">
              <a:lnSpc>
                <a:spcPts val="2898"/>
              </a:lnSpc>
            </a:pPr>
            <a:r>
              <a:rPr lang="en-US" sz="1847" b="1">
                <a:solidFill>
                  <a:srgbClr val="FFFFFF"/>
                </a:solidFill>
                <a:latin typeface="DM Sans Bold"/>
                <a:ea typeface="DM Sans Bold"/>
                <a:cs typeface="DM Sans Bold"/>
                <a:sym typeface="DM Sans Bold"/>
              </a:rPr>
              <a:t>Monitor &amp; Log</a:t>
            </a:r>
          </a:p>
        </p:txBody>
      </p:sp>
      <p:sp>
        <p:nvSpPr>
          <p:cNvPr id="33" name="TextBox 33"/>
          <p:cNvSpPr txBox="1"/>
          <p:nvPr/>
        </p:nvSpPr>
        <p:spPr>
          <a:xfrm>
            <a:off x="10407033" y="7618076"/>
            <a:ext cx="3634263" cy="334813"/>
          </a:xfrm>
          <a:prstGeom prst="rect">
            <a:avLst/>
          </a:prstGeom>
        </p:spPr>
        <p:txBody>
          <a:bodyPr lIns="0" tIns="0" rIns="0" bIns="0" rtlCol="0" anchor="t">
            <a:spAutoFit/>
          </a:bodyPr>
          <a:lstStyle/>
          <a:p>
            <a:pPr algn="l">
              <a:lnSpc>
                <a:spcPts val="2898"/>
              </a:lnSpc>
            </a:pPr>
            <a:r>
              <a:rPr lang="en-US" sz="1847" b="1">
                <a:solidFill>
                  <a:srgbClr val="FFFFFF"/>
                </a:solidFill>
                <a:latin typeface="DM Sans Bold"/>
                <a:ea typeface="DM Sans Bold"/>
                <a:cs typeface="DM Sans Bold"/>
                <a:sym typeface="DM Sans Bold"/>
              </a:rPr>
              <a:t>Analyze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grpSp>
        <p:nvGrpSpPr>
          <p:cNvPr id="2" name="Group 2"/>
          <p:cNvGrpSpPr/>
          <p:nvPr/>
        </p:nvGrpSpPr>
        <p:grpSpPr>
          <a:xfrm>
            <a:off x="9941698" y="0"/>
            <a:ext cx="8346302" cy="1973844"/>
            <a:chOff x="0" y="0"/>
            <a:chExt cx="2198203" cy="519860"/>
          </a:xfrm>
        </p:grpSpPr>
        <p:sp>
          <p:nvSpPr>
            <p:cNvPr id="3" name="Freeform 3"/>
            <p:cNvSpPr/>
            <p:nvPr/>
          </p:nvSpPr>
          <p:spPr>
            <a:xfrm>
              <a:off x="0" y="0"/>
              <a:ext cx="2198203" cy="519860"/>
            </a:xfrm>
            <a:custGeom>
              <a:avLst/>
              <a:gdLst/>
              <a:ahLst/>
              <a:cxnLst/>
              <a:rect l="l" t="t" r="r" b="b"/>
              <a:pathLst>
                <a:path w="2198203" h="519860">
                  <a:moveTo>
                    <a:pt x="0" y="0"/>
                  </a:moveTo>
                  <a:lnTo>
                    <a:pt x="2198203" y="0"/>
                  </a:lnTo>
                  <a:lnTo>
                    <a:pt x="2198203" y="519860"/>
                  </a:lnTo>
                  <a:lnTo>
                    <a:pt x="0" y="519860"/>
                  </a:lnTo>
                  <a:close/>
                </a:path>
              </a:pathLst>
            </a:custGeom>
            <a:solidFill>
              <a:srgbClr val="0A85A0"/>
            </a:solidFill>
          </p:spPr>
        </p:sp>
        <p:sp>
          <p:nvSpPr>
            <p:cNvPr id="4" name="TextBox 4"/>
            <p:cNvSpPr txBox="1"/>
            <p:nvPr/>
          </p:nvSpPr>
          <p:spPr>
            <a:xfrm>
              <a:off x="0" y="-28575"/>
              <a:ext cx="2198203" cy="548435"/>
            </a:xfrm>
            <a:prstGeom prst="rect">
              <a:avLst/>
            </a:prstGeom>
          </p:spPr>
          <p:txBody>
            <a:bodyPr lIns="50800" tIns="50800" rIns="50800" bIns="50800" rtlCol="0" anchor="ctr"/>
            <a:lstStyle/>
            <a:p>
              <a:pPr algn="ctr">
                <a:lnSpc>
                  <a:spcPts val="2785"/>
                </a:lnSpc>
              </a:pPr>
              <a:endParaRPr/>
            </a:p>
          </p:txBody>
        </p:sp>
      </p:grpSp>
      <p:grpSp>
        <p:nvGrpSpPr>
          <p:cNvPr id="5" name="Group 5"/>
          <p:cNvGrpSpPr/>
          <p:nvPr/>
        </p:nvGrpSpPr>
        <p:grpSpPr>
          <a:xfrm>
            <a:off x="1959513" y="4314245"/>
            <a:ext cx="1009968" cy="10099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A85A0"/>
              </a:solid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85"/>
                </a:lnSpc>
              </a:pPr>
              <a:endParaRPr/>
            </a:p>
          </p:txBody>
        </p:sp>
      </p:grpSp>
      <p:grpSp>
        <p:nvGrpSpPr>
          <p:cNvPr id="8" name="Group 8"/>
          <p:cNvGrpSpPr/>
          <p:nvPr/>
        </p:nvGrpSpPr>
        <p:grpSpPr>
          <a:xfrm>
            <a:off x="1940463" y="5773461"/>
            <a:ext cx="1009968" cy="100996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A85A0"/>
              </a:solidFill>
              <a:prstDash val="solid"/>
              <a:miter/>
            </a:ln>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85"/>
                </a:lnSpc>
              </a:pPr>
              <a:endParaRPr/>
            </a:p>
          </p:txBody>
        </p:sp>
      </p:grpSp>
      <p:grpSp>
        <p:nvGrpSpPr>
          <p:cNvPr id="11" name="Group 11"/>
          <p:cNvGrpSpPr/>
          <p:nvPr/>
        </p:nvGrpSpPr>
        <p:grpSpPr>
          <a:xfrm>
            <a:off x="1940463" y="7364454"/>
            <a:ext cx="1009968" cy="100996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A85A0"/>
              </a:solidFill>
              <a:prstDash val="solid"/>
              <a:miter/>
            </a:ln>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85"/>
                </a:lnSpc>
              </a:pPr>
              <a:endParaRPr/>
            </a:p>
          </p:txBody>
        </p:sp>
      </p:grpSp>
      <p:sp>
        <p:nvSpPr>
          <p:cNvPr id="14" name="TextBox 14"/>
          <p:cNvSpPr txBox="1"/>
          <p:nvPr/>
        </p:nvSpPr>
        <p:spPr>
          <a:xfrm>
            <a:off x="1949988" y="448853"/>
            <a:ext cx="8001234" cy="3171825"/>
          </a:xfrm>
          <a:prstGeom prst="rect">
            <a:avLst/>
          </a:prstGeom>
        </p:spPr>
        <p:txBody>
          <a:bodyPr lIns="0" tIns="0" rIns="0" bIns="0" rtlCol="0" anchor="t">
            <a:spAutoFit/>
          </a:bodyPr>
          <a:lstStyle/>
          <a:p>
            <a:pPr algn="l">
              <a:lnSpc>
                <a:spcPts val="8400"/>
              </a:lnSpc>
            </a:pPr>
            <a:r>
              <a:rPr lang="en-US" sz="6000" b="1">
                <a:solidFill>
                  <a:srgbClr val="065267"/>
                </a:solidFill>
                <a:latin typeface="DM Sans Bold"/>
                <a:ea typeface="DM Sans Bold"/>
                <a:cs typeface="DM Sans Bold"/>
                <a:sym typeface="DM Sans Bold"/>
              </a:rPr>
              <a:t>KEY PERFORMANCE INDICATORS (KPIS) TO MEASURE</a:t>
            </a:r>
          </a:p>
        </p:txBody>
      </p:sp>
      <p:sp>
        <p:nvSpPr>
          <p:cNvPr id="15" name="TextBox 15"/>
          <p:cNvSpPr txBox="1"/>
          <p:nvPr/>
        </p:nvSpPr>
        <p:spPr>
          <a:xfrm>
            <a:off x="3265657" y="4735077"/>
            <a:ext cx="6164740" cy="810692"/>
          </a:xfrm>
          <a:prstGeom prst="rect">
            <a:avLst/>
          </a:prstGeom>
        </p:spPr>
        <p:txBody>
          <a:bodyPr lIns="0" tIns="0" rIns="0" bIns="0" rtlCol="0" anchor="t">
            <a:spAutoFit/>
          </a:bodyPr>
          <a:lstStyle/>
          <a:p>
            <a:pPr algn="l">
              <a:lnSpc>
                <a:spcPts val="2196"/>
              </a:lnSpc>
            </a:pPr>
            <a:r>
              <a:rPr lang="en-US" sz="1400">
                <a:solidFill>
                  <a:srgbClr val="0A85A0"/>
                </a:solidFill>
                <a:latin typeface="DM Sans"/>
                <a:ea typeface="DM Sans"/>
                <a:cs typeface="DM Sans"/>
                <a:sym typeface="DM Sans"/>
              </a:rPr>
              <a:t>The time from when an SDU is passed to the RLC sender until it is successfully delivered by the RLC receiver.</a:t>
            </a:r>
          </a:p>
          <a:p>
            <a:pPr algn="l">
              <a:lnSpc>
                <a:spcPts val="2196"/>
              </a:lnSpc>
            </a:pPr>
            <a:endParaRPr lang="en-US" sz="1400">
              <a:solidFill>
                <a:srgbClr val="0A85A0"/>
              </a:solidFill>
              <a:latin typeface="DM Sans"/>
              <a:ea typeface="DM Sans"/>
              <a:cs typeface="DM Sans"/>
              <a:sym typeface="DM Sans"/>
            </a:endParaRPr>
          </a:p>
        </p:txBody>
      </p:sp>
      <p:sp>
        <p:nvSpPr>
          <p:cNvPr id="16" name="TextBox 16"/>
          <p:cNvSpPr txBox="1"/>
          <p:nvPr/>
        </p:nvSpPr>
        <p:spPr>
          <a:xfrm>
            <a:off x="3256132" y="6278445"/>
            <a:ext cx="6164740" cy="534467"/>
          </a:xfrm>
          <a:prstGeom prst="rect">
            <a:avLst/>
          </a:prstGeom>
        </p:spPr>
        <p:txBody>
          <a:bodyPr lIns="0" tIns="0" rIns="0" bIns="0" rtlCol="0" anchor="t">
            <a:spAutoFit/>
          </a:bodyPr>
          <a:lstStyle/>
          <a:p>
            <a:pPr algn="l">
              <a:lnSpc>
                <a:spcPts val="2196"/>
              </a:lnSpc>
            </a:pPr>
            <a:r>
              <a:rPr lang="en-US" sz="1400">
                <a:solidFill>
                  <a:srgbClr val="0A85A0"/>
                </a:solidFill>
                <a:latin typeface="DM Sans"/>
                <a:ea typeface="DM Sans"/>
                <a:cs typeface="DM Sans"/>
                <a:sym typeface="DM Sans"/>
              </a:rPr>
              <a:t>The percentage of SDUs that were discarded by the RLC layer (either due to maxRetxThreshold in AM or reassembly failure in UM).</a:t>
            </a:r>
          </a:p>
        </p:txBody>
      </p:sp>
      <p:sp>
        <p:nvSpPr>
          <p:cNvPr id="17" name="TextBox 17"/>
          <p:cNvSpPr txBox="1"/>
          <p:nvPr/>
        </p:nvSpPr>
        <p:spPr>
          <a:xfrm>
            <a:off x="3275182" y="7821813"/>
            <a:ext cx="6164740" cy="258242"/>
          </a:xfrm>
          <a:prstGeom prst="rect">
            <a:avLst/>
          </a:prstGeom>
        </p:spPr>
        <p:txBody>
          <a:bodyPr lIns="0" tIns="0" rIns="0" bIns="0" rtlCol="0" anchor="t">
            <a:spAutoFit/>
          </a:bodyPr>
          <a:lstStyle/>
          <a:p>
            <a:pPr algn="l">
              <a:lnSpc>
                <a:spcPts val="2196"/>
              </a:lnSpc>
            </a:pPr>
            <a:r>
              <a:rPr lang="en-US" sz="1400">
                <a:solidFill>
                  <a:srgbClr val="0A85A0"/>
                </a:solidFill>
                <a:latin typeface="DM Sans"/>
                <a:ea typeface="DM Sans"/>
                <a:cs typeface="DM Sans"/>
                <a:sym typeface="DM Sans"/>
              </a:rPr>
              <a:t> The ratio of retransmitted PDUs to total transmitted PDUs.</a:t>
            </a:r>
          </a:p>
        </p:txBody>
      </p:sp>
      <p:sp>
        <p:nvSpPr>
          <p:cNvPr id="18" name="TextBox 18"/>
          <p:cNvSpPr txBox="1"/>
          <p:nvPr/>
        </p:nvSpPr>
        <p:spPr>
          <a:xfrm>
            <a:off x="3265657" y="4257095"/>
            <a:ext cx="6164740" cy="311295"/>
          </a:xfrm>
          <a:prstGeom prst="rect">
            <a:avLst/>
          </a:prstGeom>
        </p:spPr>
        <p:txBody>
          <a:bodyPr lIns="0" tIns="0" rIns="0" bIns="0" rtlCol="0" anchor="t">
            <a:spAutoFit/>
          </a:bodyPr>
          <a:lstStyle/>
          <a:p>
            <a:pPr algn="l">
              <a:lnSpc>
                <a:spcPts val="2652"/>
              </a:lnSpc>
            </a:pPr>
            <a:r>
              <a:rPr lang="en-US" sz="1690" b="1">
                <a:solidFill>
                  <a:srgbClr val="065267"/>
                </a:solidFill>
                <a:latin typeface="DM Sans Bold"/>
                <a:ea typeface="DM Sans Bold"/>
                <a:cs typeface="DM Sans Bold"/>
                <a:sym typeface="DM Sans Bold"/>
              </a:rPr>
              <a:t>Latency (ms)</a:t>
            </a:r>
          </a:p>
        </p:txBody>
      </p:sp>
      <p:sp>
        <p:nvSpPr>
          <p:cNvPr id="19" name="TextBox 19"/>
          <p:cNvSpPr txBox="1"/>
          <p:nvPr/>
        </p:nvSpPr>
        <p:spPr>
          <a:xfrm>
            <a:off x="3256132" y="5800463"/>
            <a:ext cx="6164740" cy="311295"/>
          </a:xfrm>
          <a:prstGeom prst="rect">
            <a:avLst/>
          </a:prstGeom>
        </p:spPr>
        <p:txBody>
          <a:bodyPr lIns="0" tIns="0" rIns="0" bIns="0" rtlCol="0" anchor="t">
            <a:spAutoFit/>
          </a:bodyPr>
          <a:lstStyle/>
          <a:p>
            <a:pPr algn="l">
              <a:lnSpc>
                <a:spcPts val="2652"/>
              </a:lnSpc>
            </a:pPr>
            <a:r>
              <a:rPr lang="en-US" sz="1690" b="1">
                <a:solidFill>
                  <a:srgbClr val="065267"/>
                </a:solidFill>
                <a:latin typeface="DM Sans Bold"/>
                <a:ea typeface="DM Sans Bold"/>
                <a:cs typeface="DM Sans Bold"/>
                <a:sym typeface="DM Sans Bold"/>
              </a:rPr>
              <a:t>Application Packet Loss Rate (%)</a:t>
            </a:r>
          </a:p>
        </p:txBody>
      </p:sp>
      <p:sp>
        <p:nvSpPr>
          <p:cNvPr id="20" name="TextBox 20"/>
          <p:cNvSpPr txBox="1"/>
          <p:nvPr/>
        </p:nvSpPr>
        <p:spPr>
          <a:xfrm>
            <a:off x="3275182" y="7343831"/>
            <a:ext cx="6164740" cy="311295"/>
          </a:xfrm>
          <a:prstGeom prst="rect">
            <a:avLst/>
          </a:prstGeom>
        </p:spPr>
        <p:txBody>
          <a:bodyPr lIns="0" tIns="0" rIns="0" bIns="0" rtlCol="0" anchor="t">
            <a:spAutoFit/>
          </a:bodyPr>
          <a:lstStyle/>
          <a:p>
            <a:pPr algn="l">
              <a:lnSpc>
                <a:spcPts val="2652"/>
              </a:lnSpc>
            </a:pPr>
            <a:r>
              <a:rPr lang="en-US" sz="1690" b="1">
                <a:solidFill>
                  <a:srgbClr val="065267"/>
                </a:solidFill>
                <a:latin typeface="DM Sans Bold"/>
                <a:ea typeface="DM Sans Bold"/>
                <a:cs typeface="DM Sans Bold"/>
                <a:sym typeface="DM Sans Bold"/>
              </a:rPr>
              <a:t>RLC Retransmission Rate (%)</a:t>
            </a:r>
          </a:p>
        </p:txBody>
      </p:sp>
      <p:sp>
        <p:nvSpPr>
          <p:cNvPr id="21" name="TextBox 21"/>
          <p:cNvSpPr txBox="1"/>
          <p:nvPr/>
        </p:nvSpPr>
        <p:spPr>
          <a:xfrm>
            <a:off x="1949988" y="4418159"/>
            <a:ext cx="1009968" cy="725939"/>
          </a:xfrm>
          <a:prstGeom prst="rect">
            <a:avLst/>
          </a:prstGeom>
        </p:spPr>
        <p:txBody>
          <a:bodyPr lIns="0" tIns="0" rIns="0" bIns="0" rtlCol="0" anchor="t">
            <a:spAutoFit/>
          </a:bodyPr>
          <a:lstStyle/>
          <a:p>
            <a:pPr algn="ctr">
              <a:lnSpc>
                <a:spcPts val="6169"/>
              </a:lnSpc>
            </a:pPr>
            <a:r>
              <a:rPr lang="en-US" sz="3932">
                <a:solidFill>
                  <a:srgbClr val="065267"/>
                </a:solidFill>
                <a:latin typeface="DM Sans"/>
                <a:ea typeface="DM Sans"/>
                <a:cs typeface="DM Sans"/>
                <a:sym typeface="DM Sans"/>
              </a:rPr>
              <a:t>01</a:t>
            </a:r>
          </a:p>
        </p:txBody>
      </p:sp>
      <p:sp>
        <p:nvSpPr>
          <p:cNvPr id="22" name="TextBox 22"/>
          <p:cNvSpPr txBox="1"/>
          <p:nvPr/>
        </p:nvSpPr>
        <p:spPr>
          <a:xfrm>
            <a:off x="1940463" y="5843552"/>
            <a:ext cx="1009968" cy="725939"/>
          </a:xfrm>
          <a:prstGeom prst="rect">
            <a:avLst/>
          </a:prstGeom>
        </p:spPr>
        <p:txBody>
          <a:bodyPr lIns="0" tIns="0" rIns="0" bIns="0" rtlCol="0" anchor="t">
            <a:spAutoFit/>
          </a:bodyPr>
          <a:lstStyle/>
          <a:p>
            <a:pPr algn="ctr">
              <a:lnSpc>
                <a:spcPts val="6169"/>
              </a:lnSpc>
            </a:pPr>
            <a:r>
              <a:rPr lang="en-US" sz="3932">
                <a:solidFill>
                  <a:srgbClr val="065267"/>
                </a:solidFill>
                <a:latin typeface="DM Sans"/>
                <a:ea typeface="DM Sans"/>
                <a:cs typeface="DM Sans"/>
                <a:sym typeface="DM Sans"/>
              </a:rPr>
              <a:t>02</a:t>
            </a:r>
          </a:p>
        </p:txBody>
      </p:sp>
      <p:sp>
        <p:nvSpPr>
          <p:cNvPr id="23" name="TextBox 23"/>
          <p:cNvSpPr txBox="1"/>
          <p:nvPr/>
        </p:nvSpPr>
        <p:spPr>
          <a:xfrm>
            <a:off x="1959513" y="7504895"/>
            <a:ext cx="1009968" cy="725985"/>
          </a:xfrm>
          <a:prstGeom prst="rect">
            <a:avLst/>
          </a:prstGeom>
        </p:spPr>
        <p:txBody>
          <a:bodyPr lIns="0" tIns="0" rIns="0" bIns="0" rtlCol="0" anchor="t">
            <a:spAutoFit/>
          </a:bodyPr>
          <a:lstStyle/>
          <a:p>
            <a:pPr algn="ctr">
              <a:lnSpc>
                <a:spcPts val="6169"/>
              </a:lnSpc>
            </a:pPr>
            <a:r>
              <a:rPr lang="en-US" sz="3932">
                <a:solidFill>
                  <a:srgbClr val="065267"/>
                </a:solidFill>
                <a:latin typeface="DM Sans"/>
                <a:ea typeface="DM Sans"/>
                <a:cs typeface="DM Sans"/>
                <a:sym typeface="DM Sans"/>
              </a:rPr>
              <a:t>03</a:t>
            </a:r>
          </a:p>
        </p:txBody>
      </p:sp>
      <p:grpSp>
        <p:nvGrpSpPr>
          <p:cNvPr id="25" name="Group 25"/>
          <p:cNvGrpSpPr/>
          <p:nvPr/>
        </p:nvGrpSpPr>
        <p:grpSpPr>
          <a:xfrm>
            <a:off x="9941698" y="1973844"/>
            <a:ext cx="8346302" cy="8214340"/>
            <a:chOff x="0" y="0"/>
            <a:chExt cx="1293061" cy="1272616"/>
          </a:xfrm>
        </p:grpSpPr>
        <p:sp>
          <p:nvSpPr>
            <p:cNvPr id="26" name="Freeform 26"/>
            <p:cNvSpPr/>
            <p:nvPr/>
          </p:nvSpPr>
          <p:spPr>
            <a:xfrm>
              <a:off x="0" y="0"/>
              <a:ext cx="1293061" cy="1272616"/>
            </a:xfrm>
            <a:custGeom>
              <a:avLst/>
              <a:gdLst/>
              <a:ahLst/>
              <a:cxnLst/>
              <a:rect l="l" t="t" r="r" b="b"/>
              <a:pathLst>
                <a:path w="1293061" h="1272616">
                  <a:moveTo>
                    <a:pt x="0" y="0"/>
                  </a:moveTo>
                  <a:lnTo>
                    <a:pt x="1293061" y="0"/>
                  </a:lnTo>
                  <a:lnTo>
                    <a:pt x="1293061" y="1272616"/>
                  </a:lnTo>
                  <a:lnTo>
                    <a:pt x="0" y="1272616"/>
                  </a:lnTo>
                  <a:close/>
                </a:path>
              </a:pathLst>
            </a:custGeom>
            <a:blipFill>
              <a:blip r:embed="rId2"/>
              <a:stretch>
                <a:fillRect l="-23814" r="-23814"/>
              </a:stretch>
            </a:blipFill>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65267"/>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868824" cy="10287000"/>
            <a:chOff x="0" y="0"/>
            <a:chExt cx="1018950" cy="2709333"/>
          </a:xfrm>
        </p:grpSpPr>
        <p:sp>
          <p:nvSpPr>
            <p:cNvPr id="3" name="Freeform 3"/>
            <p:cNvSpPr/>
            <p:nvPr/>
          </p:nvSpPr>
          <p:spPr>
            <a:xfrm>
              <a:off x="0" y="0"/>
              <a:ext cx="1018950" cy="2709333"/>
            </a:xfrm>
            <a:custGeom>
              <a:avLst/>
              <a:gdLst/>
              <a:ahLst/>
              <a:cxnLst/>
              <a:rect l="l" t="t" r="r" b="b"/>
              <a:pathLst>
                <a:path w="1018950" h="2709333">
                  <a:moveTo>
                    <a:pt x="0" y="0"/>
                  </a:moveTo>
                  <a:lnTo>
                    <a:pt x="1018950" y="0"/>
                  </a:lnTo>
                  <a:lnTo>
                    <a:pt x="1018950" y="2709333"/>
                  </a:lnTo>
                  <a:lnTo>
                    <a:pt x="0" y="2709333"/>
                  </a:lnTo>
                  <a:close/>
                </a:path>
              </a:pathLst>
            </a:custGeom>
            <a:solidFill>
              <a:srgbClr val="F7F3F2"/>
            </a:solidFill>
          </p:spPr>
        </p:sp>
        <p:sp>
          <p:nvSpPr>
            <p:cNvPr id="4" name="TextBox 4"/>
            <p:cNvSpPr txBox="1"/>
            <p:nvPr/>
          </p:nvSpPr>
          <p:spPr>
            <a:xfrm>
              <a:off x="0" y="-28575"/>
              <a:ext cx="1018950" cy="2737908"/>
            </a:xfrm>
            <a:prstGeom prst="rect">
              <a:avLst/>
            </a:prstGeom>
          </p:spPr>
          <p:txBody>
            <a:bodyPr lIns="50800" tIns="50800" rIns="50800" bIns="50800" rtlCol="0" anchor="ctr"/>
            <a:lstStyle/>
            <a:p>
              <a:pPr algn="ctr">
                <a:lnSpc>
                  <a:spcPts val="2785"/>
                </a:lnSpc>
              </a:pPr>
              <a:endParaRPr/>
            </a:p>
          </p:txBody>
        </p:sp>
      </p:grpSp>
      <p:grpSp>
        <p:nvGrpSpPr>
          <p:cNvPr id="6" name="Group 6"/>
          <p:cNvGrpSpPr/>
          <p:nvPr/>
        </p:nvGrpSpPr>
        <p:grpSpPr>
          <a:xfrm>
            <a:off x="1028700" y="1695457"/>
            <a:ext cx="4771320" cy="6803436"/>
            <a:chOff x="0" y="0"/>
            <a:chExt cx="893990" cy="1274743"/>
          </a:xfrm>
        </p:grpSpPr>
        <p:sp>
          <p:nvSpPr>
            <p:cNvPr id="7" name="Freeform 7"/>
            <p:cNvSpPr/>
            <p:nvPr/>
          </p:nvSpPr>
          <p:spPr>
            <a:xfrm>
              <a:off x="0" y="0"/>
              <a:ext cx="893990" cy="1274743"/>
            </a:xfrm>
            <a:custGeom>
              <a:avLst/>
              <a:gdLst/>
              <a:ahLst/>
              <a:cxnLst/>
              <a:rect l="l" t="t" r="r" b="b"/>
              <a:pathLst>
                <a:path w="893990" h="1274743">
                  <a:moveTo>
                    <a:pt x="0" y="0"/>
                  </a:moveTo>
                  <a:lnTo>
                    <a:pt x="893990" y="0"/>
                  </a:lnTo>
                  <a:lnTo>
                    <a:pt x="893990" y="1274743"/>
                  </a:lnTo>
                  <a:lnTo>
                    <a:pt x="0" y="1274743"/>
                  </a:lnTo>
                  <a:close/>
                </a:path>
              </a:pathLst>
            </a:custGeom>
            <a:blipFill>
              <a:blip r:embed="rId2"/>
              <a:stretch>
                <a:fillRect l="-21295" r="-21295"/>
              </a:stretch>
            </a:blipFill>
          </p:spPr>
        </p:sp>
      </p:grpSp>
      <p:sp>
        <p:nvSpPr>
          <p:cNvPr id="8" name="TextBox 8"/>
          <p:cNvSpPr txBox="1"/>
          <p:nvPr/>
        </p:nvSpPr>
        <p:spPr>
          <a:xfrm>
            <a:off x="7399198" y="3128675"/>
            <a:ext cx="10086229" cy="3841750"/>
          </a:xfrm>
          <a:prstGeom prst="rect">
            <a:avLst/>
          </a:prstGeom>
        </p:spPr>
        <p:txBody>
          <a:bodyPr lIns="0" tIns="0" rIns="0" bIns="0" rtlCol="0" anchor="t">
            <a:spAutoFit/>
          </a:bodyPr>
          <a:lstStyle/>
          <a:p>
            <a:pPr algn="l">
              <a:lnSpc>
                <a:spcPts val="7699"/>
              </a:lnSpc>
            </a:pPr>
            <a:r>
              <a:rPr lang="en-US" sz="5499" b="1">
                <a:solidFill>
                  <a:srgbClr val="FFFFFF"/>
                </a:solidFill>
                <a:latin typeface="DM Sans Bold"/>
                <a:ea typeface="DM Sans Bold"/>
                <a:cs typeface="DM Sans Bold"/>
                <a:sym typeface="DM Sans Bold"/>
              </a:rPr>
              <a:t>UNACKNOWLEDGED MODE (UM) TEST SCENARIOS &amp; RESULTS</a:t>
            </a:r>
          </a:p>
          <a:p>
            <a:pPr algn="l">
              <a:lnSpc>
                <a:spcPts val="7699"/>
              </a:lnSpc>
            </a:pPr>
            <a:endParaRPr lang="en-US" sz="5499" b="1">
              <a:solidFill>
                <a:srgbClr val="FFFFFF"/>
              </a:solidFill>
              <a:latin typeface="DM Sans Bold"/>
              <a:ea typeface="DM Sans Bold"/>
              <a:cs typeface="DM Sans Bold"/>
              <a:sym typeface="DM Sans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5267"/>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868824" cy="10287000"/>
            <a:chOff x="0" y="0"/>
            <a:chExt cx="1018950" cy="2709333"/>
          </a:xfrm>
        </p:grpSpPr>
        <p:sp>
          <p:nvSpPr>
            <p:cNvPr id="3" name="Freeform 3"/>
            <p:cNvSpPr/>
            <p:nvPr/>
          </p:nvSpPr>
          <p:spPr>
            <a:xfrm>
              <a:off x="0" y="0"/>
              <a:ext cx="1018950" cy="2709333"/>
            </a:xfrm>
            <a:custGeom>
              <a:avLst/>
              <a:gdLst/>
              <a:ahLst/>
              <a:cxnLst/>
              <a:rect l="l" t="t" r="r" b="b"/>
              <a:pathLst>
                <a:path w="1018950" h="2709333">
                  <a:moveTo>
                    <a:pt x="0" y="0"/>
                  </a:moveTo>
                  <a:lnTo>
                    <a:pt x="1018950" y="0"/>
                  </a:lnTo>
                  <a:lnTo>
                    <a:pt x="1018950" y="2709333"/>
                  </a:lnTo>
                  <a:lnTo>
                    <a:pt x="0" y="2709333"/>
                  </a:lnTo>
                  <a:close/>
                </a:path>
              </a:pathLst>
            </a:custGeom>
            <a:solidFill>
              <a:srgbClr val="F7F3F2"/>
            </a:solidFill>
          </p:spPr>
        </p:sp>
        <p:sp>
          <p:nvSpPr>
            <p:cNvPr id="4" name="TextBox 4"/>
            <p:cNvSpPr txBox="1"/>
            <p:nvPr/>
          </p:nvSpPr>
          <p:spPr>
            <a:xfrm>
              <a:off x="0" y="-28575"/>
              <a:ext cx="1018950" cy="2737908"/>
            </a:xfrm>
            <a:prstGeom prst="rect">
              <a:avLst/>
            </a:prstGeom>
          </p:spPr>
          <p:txBody>
            <a:bodyPr lIns="50800" tIns="50800" rIns="50800" bIns="50800" rtlCol="0" anchor="ctr"/>
            <a:lstStyle/>
            <a:p>
              <a:pPr algn="ctr">
                <a:lnSpc>
                  <a:spcPts val="2785"/>
                </a:lnSpc>
              </a:pPr>
              <a:endParaRPr/>
            </a:p>
          </p:txBody>
        </p:sp>
      </p:grpSp>
      <p:grpSp>
        <p:nvGrpSpPr>
          <p:cNvPr id="6" name="Group 6"/>
          <p:cNvGrpSpPr/>
          <p:nvPr/>
        </p:nvGrpSpPr>
        <p:grpSpPr>
          <a:xfrm>
            <a:off x="1028700" y="1695457"/>
            <a:ext cx="4771320" cy="6803436"/>
            <a:chOff x="0" y="0"/>
            <a:chExt cx="893990" cy="1274743"/>
          </a:xfrm>
        </p:grpSpPr>
        <p:sp>
          <p:nvSpPr>
            <p:cNvPr id="7" name="Freeform 7"/>
            <p:cNvSpPr/>
            <p:nvPr/>
          </p:nvSpPr>
          <p:spPr>
            <a:xfrm>
              <a:off x="0" y="0"/>
              <a:ext cx="893990" cy="1274743"/>
            </a:xfrm>
            <a:custGeom>
              <a:avLst/>
              <a:gdLst/>
              <a:ahLst/>
              <a:cxnLst/>
              <a:rect l="l" t="t" r="r" b="b"/>
              <a:pathLst>
                <a:path w="893990" h="1274743">
                  <a:moveTo>
                    <a:pt x="0" y="0"/>
                  </a:moveTo>
                  <a:lnTo>
                    <a:pt x="893990" y="0"/>
                  </a:lnTo>
                  <a:lnTo>
                    <a:pt x="893990" y="1274743"/>
                  </a:lnTo>
                  <a:lnTo>
                    <a:pt x="0" y="1274743"/>
                  </a:lnTo>
                  <a:close/>
                </a:path>
              </a:pathLst>
            </a:custGeom>
            <a:blipFill>
              <a:blip r:embed="rId2"/>
              <a:stretch>
                <a:fillRect l="-21295" r="-21295"/>
              </a:stretch>
            </a:blipFill>
          </p:spPr>
        </p:sp>
      </p:grpSp>
      <p:sp>
        <p:nvSpPr>
          <p:cNvPr id="8" name="TextBox 8"/>
          <p:cNvSpPr txBox="1"/>
          <p:nvPr/>
        </p:nvSpPr>
        <p:spPr>
          <a:xfrm>
            <a:off x="6918678" y="4170124"/>
            <a:ext cx="10086229" cy="2635250"/>
          </a:xfrm>
          <a:prstGeom prst="rect">
            <a:avLst/>
          </a:prstGeom>
        </p:spPr>
        <p:txBody>
          <a:bodyPr lIns="0" tIns="0" rIns="0" bIns="0" rtlCol="0" anchor="t">
            <a:spAutoFit/>
          </a:bodyPr>
          <a:lstStyle/>
          <a:p>
            <a:pPr algn="l">
              <a:lnSpc>
                <a:spcPts val="7000"/>
              </a:lnSpc>
            </a:pPr>
            <a:r>
              <a:rPr lang="en-US" sz="5000" b="1">
                <a:solidFill>
                  <a:srgbClr val="FFFFFF"/>
                </a:solidFill>
                <a:latin typeface="DM Sans Bold"/>
                <a:ea typeface="DM Sans Bold"/>
                <a:cs typeface="DM Sans Bold"/>
                <a:sym typeface="DM Sans Bold"/>
              </a:rPr>
              <a:t>ACKNOWLEDGED MODE (AM) TEST SCENARIOS &amp; RESULTS</a:t>
            </a:r>
          </a:p>
          <a:p>
            <a:pPr algn="l">
              <a:lnSpc>
                <a:spcPts val="7000"/>
              </a:lnSpc>
            </a:pPr>
            <a:endParaRPr lang="en-US" sz="5000" b="1">
              <a:solidFill>
                <a:srgbClr val="FFFFFF"/>
              </a:solidFill>
              <a:latin typeface="DM Sans Bold"/>
              <a:ea typeface="DM Sans Bold"/>
              <a:cs typeface="DM Sans Bold"/>
              <a:sym typeface="DM Sans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sp>
        <p:nvSpPr>
          <p:cNvPr id="2" name="TextBox 2"/>
          <p:cNvSpPr txBox="1"/>
          <p:nvPr/>
        </p:nvSpPr>
        <p:spPr>
          <a:xfrm>
            <a:off x="2090945" y="1346990"/>
            <a:ext cx="5729223" cy="1898650"/>
          </a:xfrm>
          <a:prstGeom prst="rect">
            <a:avLst/>
          </a:prstGeom>
        </p:spPr>
        <p:txBody>
          <a:bodyPr lIns="0" tIns="0" rIns="0" bIns="0" rtlCol="0" anchor="t">
            <a:spAutoFit/>
          </a:bodyPr>
          <a:lstStyle/>
          <a:p>
            <a:pPr algn="l">
              <a:lnSpc>
                <a:spcPts val="7699"/>
              </a:lnSpc>
            </a:pPr>
            <a:r>
              <a:rPr lang="en-US" sz="5499" b="1">
                <a:solidFill>
                  <a:srgbClr val="065267"/>
                </a:solidFill>
                <a:latin typeface="DM Sans Bold"/>
                <a:ea typeface="DM Sans Bold"/>
                <a:cs typeface="DM Sans Bold"/>
                <a:sym typeface="DM Sans Bold"/>
              </a:rPr>
              <a:t>CONCLUSION &amp; FUTURE WORK</a:t>
            </a:r>
          </a:p>
        </p:txBody>
      </p:sp>
      <p:sp>
        <p:nvSpPr>
          <p:cNvPr id="3" name="TextBox 3"/>
          <p:cNvSpPr txBox="1"/>
          <p:nvPr/>
        </p:nvSpPr>
        <p:spPr>
          <a:xfrm>
            <a:off x="2090945" y="4015477"/>
            <a:ext cx="14729291" cy="4166913"/>
          </a:xfrm>
          <a:prstGeom prst="rect">
            <a:avLst/>
          </a:prstGeom>
        </p:spPr>
        <p:txBody>
          <a:bodyPr lIns="0" tIns="0" rIns="0" bIns="0" rtlCol="0" anchor="t">
            <a:spAutoFit/>
          </a:bodyPr>
          <a:lstStyle/>
          <a:p>
            <a:pPr marL="462025" lvl="1" indent="-231013" algn="l">
              <a:lnSpc>
                <a:spcPts val="3357"/>
              </a:lnSpc>
              <a:buFont typeface="Arial"/>
              <a:buChar char="•"/>
            </a:pPr>
            <a:r>
              <a:rPr lang="en-US" sz="2139" b="1">
                <a:solidFill>
                  <a:srgbClr val="0A85A0"/>
                </a:solidFill>
                <a:latin typeface="DM Sans Bold"/>
                <a:ea typeface="DM Sans Bold"/>
                <a:cs typeface="DM Sans Bold"/>
                <a:sym typeface="DM Sans Bold"/>
              </a:rPr>
              <a:t>Conclusion</a:t>
            </a:r>
            <a:r>
              <a:rPr lang="en-US" sz="2139">
                <a:solidFill>
                  <a:srgbClr val="0A85A0"/>
                </a:solidFill>
                <a:latin typeface="DM Sans"/>
                <a:ea typeface="DM Sans"/>
                <a:cs typeface="DM Sans"/>
                <a:sym typeface="DM Sans"/>
              </a:rPr>
              <a:t>: This project successfully designed a test framework and used it to verify the functionality and quantify the performance of RLC AM and UM modes. The results demonstrate that the implementation conforms to the 3GPP standard and performs as expected.</a:t>
            </a:r>
          </a:p>
          <a:p>
            <a:pPr marL="462025" lvl="1" indent="-231013" algn="l">
              <a:lnSpc>
                <a:spcPts val="3357"/>
              </a:lnSpc>
              <a:buFont typeface="Arial"/>
              <a:buChar char="•"/>
            </a:pPr>
            <a:r>
              <a:rPr lang="en-US" sz="2139" b="1">
                <a:solidFill>
                  <a:srgbClr val="0A85A0"/>
                </a:solidFill>
                <a:latin typeface="DM Sans Bold"/>
                <a:ea typeface="DM Sans Bold"/>
                <a:cs typeface="DM Sans Bold"/>
                <a:sym typeface="DM Sans Bold"/>
              </a:rPr>
              <a:t>Future Work</a:t>
            </a:r>
            <a:r>
              <a:rPr lang="en-US" sz="2139">
                <a:solidFill>
                  <a:srgbClr val="0A85A0"/>
                </a:solidFill>
                <a:latin typeface="DM Sans"/>
                <a:ea typeface="DM Sans"/>
                <a:cs typeface="DM Sans"/>
                <a:sym typeface="DM Sans"/>
              </a:rPr>
              <a:t>:</a:t>
            </a:r>
          </a:p>
          <a:p>
            <a:pPr marL="924051" lvl="2" indent="-308017" algn="l">
              <a:lnSpc>
                <a:spcPts val="3357"/>
              </a:lnSpc>
              <a:buFont typeface="Arial"/>
              <a:buChar char="⚬"/>
            </a:pPr>
            <a:r>
              <a:rPr lang="en-US" sz="2139">
                <a:solidFill>
                  <a:srgbClr val="0A85A0"/>
                </a:solidFill>
                <a:latin typeface="DM Sans"/>
                <a:ea typeface="DM Sans"/>
                <a:cs typeface="DM Sans"/>
                <a:sym typeface="DM Sans"/>
              </a:rPr>
              <a:t>Handover Testing: Test RLC re-establishment procedures (Section 5.1.2), which are critical for mobility.</a:t>
            </a:r>
          </a:p>
          <a:p>
            <a:pPr marL="924051" lvl="2" indent="-308017" algn="l">
              <a:lnSpc>
                <a:spcPts val="3357"/>
              </a:lnSpc>
              <a:buFont typeface="Arial"/>
              <a:buChar char="⚬"/>
            </a:pPr>
            <a:r>
              <a:rPr lang="en-US" sz="2139">
                <a:solidFill>
                  <a:srgbClr val="0A85A0"/>
                </a:solidFill>
                <a:latin typeface="DM Sans"/>
                <a:ea typeface="DM Sans"/>
                <a:cs typeface="DM Sans"/>
                <a:sym typeface="DM Sans"/>
              </a:rPr>
              <a:t>Parameter Tuning: Analyze the performance impact of changing configurable parameters like t-PollRetransmit and maxRetxThreshold.</a:t>
            </a:r>
          </a:p>
          <a:p>
            <a:pPr marL="924051" lvl="2" indent="-308017" algn="l">
              <a:lnSpc>
                <a:spcPts val="3357"/>
              </a:lnSpc>
              <a:buFont typeface="Arial"/>
              <a:buChar char="⚬"/>
            </a:pPr>
            <a:r>
              <a:rPr lang="en-US" sz="2139">
                <a:solidFill>
                  <a:srgbClr val="0A85A0"/>
                </a:solidFill>
                <a:latin typeface="DM Sans"/>
                <a:ea typeface="DM Sans"/>
                <a:cs typeface="DM Sans"/>
                <a:sym typeface="DM Sans"/>
              </a:rPr>
              <a:t>Advanced Scenarios: Introduce scenarios with sidelink communication (V2X) or for MBS (Multicast Broadcast Services), which also use RLC.</a:t>
            </a:r>
          </a:p>
          <a:p>
            <a:pPr algn="l">
              <a:lnSpc>
                <a:spcPts val="3357"/>
              </a:lnSpc>
            </a:pPr>
            <a:endParaRPr lang="en-US" sz="2139">
              <a:solidFill>
                <a:srgbClr val="0A85A0"/>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grpSp>
        <p:nvGrpSpPr>
          <p:cNvPr id="2" name="Group 2"/>
          <p:cNvGrpSpPr/>
          <p:nvPr/>
        </p:nvGrpSpPr>
        <p:grpSpPr>
          <a:xfrm>
            <a:off x="1940463" y="3938437"/>
            <a:ext cx="6473750" cy="835621"/>
            <a:chOff x="0" y="0"/>
            <a:chExt cx="1705021" cy="220081"/>
          </a:xfrm>
        </p:grpSpPr>
        <p:sp>
          <p:nvSpPr>
            <p:cNvPr id="3" name="Freeform 3"/>
            <p:cNvSpPr/>
            <p:nvPr/>
          </p:nvSpPr>
          <p:spPr>
            <a:xfrm>
              <a:off x="0" y="0"/>
              <a:ext cx="1705021" cy="220081"/>
            </a:xfrm>
            <a:custGeom>
              <a:avLst/>
              <a:gdLst/>
              <a:ahLst/>
              <a:cxnLst/>
              <a:rect l="l" t="t" r="r" b="b"/>
              <a:pathLst>
                <a:path w="1705021" h="220081">
                  <a:moveTo>
                    <a:pt x="0" y="0"/>
                  </a:moveTo>
                  <a:lnTo>
                    <a:pt x="1705021" y="0"/>
                  </a:lnTo>
                  <a:lnTo>
                    <a:pt x="1705021" y="220081"/>
                  </a:lnTo>
                  <a:lnTo>
                    <a:pt x="0" y="220081"/>
                  </a:lnTo>
                  <a:close/>
                </a:path>
              </a:pathLst>
            </a:custGeom>
            <a:solidFill>
              <a:srgbClr val="0A85A0"/>
            </a:solidFill>
          </p:spPr>
        </p:sp>
        <p:sp>
          <p:nvSpPr>
            <p:cNvPr id="4" name="TextBox 4"/>
            <p:cNvSpPr txBox="1"/>
            <p:nvPr/>
          </p:nvSpPr>
          <p:spPr>
            <a:xfrm>
              <a:off x="0" y="-28575"/>
              <a:ext cx="1705021" cy="248656"/>
            </a:xfrm>
            <a:prstGeom prst="rect">
              <a:avLst/>
            </a:prstGeom>
          </p:spPr>
          <p:txBody>
            <a:bodyPr lIns="50800" tIns="50800" rIns="50800" bIns="50800" rtlCol="0" anchor="ctr"/>
            <a:lstStyle/>
            <a:p>
              <a:pPr algn="ctr">
                <a:lnSpc>
                  <a:spcPts val="2785"/>
                </a:lnSpc>
              </a:pPr>
              <a:endParaRPr/>
            </a:p>
          </p:txBody>
        </p:sp>
      </p:grpSp>
      <p:grpSp>
        <p:nvGrpSpPr>
          <p:cNvPr id="5" name="Group 5"/>
          <p:cNvGrpSpPr/>
          <p:nvPr/>
        </p:nvGrpSpPr>
        <p:grpSpPr>
          <a:xfrm>
            <a:off x="9941698" y="0"/>
            <a:ext cx="8346302" cy="1973844"/>
            <a:chOff x="0" y="0"/>
            <a:chExt cx="2198203" cy="519860"/>
          </a:xfrm>
        </p:grpSpPr>
        <p:sp>
          <p:nvSpPr>
            <p:cNvPr id="6" name="Freeform 6"/>
            <p:cNvSpPr/>
            <p:nvPr/>
          </p:nvSpPr>
          <p:spPr>
            <a:xfrm>
              <a:off x="0" y="0"/>
              <a:ext cx="2198203" cy="519860"/>
            </a:xfrm>
            <a:custGeom>
              <a:avLst/>
              <a:gdLst/>
              <a:ahLst/>
              <a:cxnLst/>
              <a:rect l="l" t="t" r="r" b="b"/>
              <a:pathLst>
                <a:path w="2198203" h="519860">
                  <a:moveTo>
                    <a:pt x="0" y="0"/>
                  </a:moveTo>
                  <a:lnTo>
                    <a:pt x="2198203" y="0"/>
                  </a:lnTo>
                  <a:lnTo>
                    <a:pt x="2198203" y="519860"/>
                  </a:lnTo>
                  <a:lnTo>
                    <a:pt x="0" y="519860"/>
                  </a:lnTo>
                  <a:close/>
                </a:path>
              </a:pathLst>
            </a:custGeom>
            <a:solidFill>
              <a:srgbClr val="0A85A0"/>
            </a:solidFill>
          </p:spPr>
        </p:sp>
        <p:sp>
          <p:nvSpPr>
            <p:cNvPr id="7" name="TextBox 7"/>
            <p:cNvSpPr txBox="1"/>
            <p:nvPr/>
          </p:nvSpPr>
          <p:spPr>
            <a:xfrm>
              <a:off x="0" y="-28575"/>
              <a:ext cx="2198203" cy="548435"/>
            </a:xfrm>
            <a:prstGeom prst="rect">
              <a:avLst/>
            </a:prstGeom>
          </p:spPr>
          <p:txBody>
            <a:bodyPr lIns="50800" tIns="50800" rIns="50800" bIns="50800" rtlCol="0" anchor="ctr"/>
            <a:lstStyle/>
            <a:p>
              <a:pPr algn="ctr">
                <a:lnSpc>
                  <a:spcPts val="2785"/>
                </a:lnSpc>
              </a:pPr>
              <a:endParaRPr/>
            </a:p>
          </p:txBody>
        </p:sp>
      </p:grpSp>
      <p:grpSp>
        <p:nvGrpSpPr>
          <p:cNvPr id="8" name="Group 8"/>
          <p:cNvGrpSpPr/>
          <p:nvPr/>
        </p:nvGrpSpPr>
        <p:grpSpPr>
          <a:xfrm>
            <a:off x="1949988" y="5622138"/>
            <a:ext cx="1009968" cy="100996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A85A0"/>
              </a:solidFill>
              <a:prstDash val="solid"/>
              <a:miter/>
            </a:ln>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85"/>
                </a:lnSpc>
              </a:pPr>
              <a:endParaRPr/>
            </a:p>
          </p:txBody>
        </p:sp>
      </p:grpSp>
      <p:grpSp>
        <p:nvGrpSpPr>
          <p:cNvPr id="11" name="Group 11"/>
          <p:cNvGrpSpPr/>
          <p:nvPr/>
        </p:nvGrpSpPr>
        <p:grpSpPr>
          <a:xfrm>
            <a:off x="1940463" y="7163514"/>
            <a:ext cx="1009968" cy="100996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A85A0"/>
              </a:solidFill>
              <a:prstDash val="solid"/>
              <a:miter/>
            </a:ln>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85"/>
                </a:lnSpc>
              </a:pPr>
              <a:endParaRPr/>
            </a:p>
          </p:txBody>
        </p:sp>
      </p:grpSp>
      <p:grpSp>
        <p:nvGrpSpPr>
          <p:cNvPr id="15" name="Group 15"/>
          <p:cNvGrpSpPr/>
          <p:nvPr/>
        </p:nvGrpSpPr>
        <p:grpSpPr>
          <a:xfrm>
            <a:off x="9941698" y="1973844"/>
            <a:ext cx="8346302" cy="8214340"/>
            <a:chOff x="0" y="0"/>
            <a:chExt cx="1293061" cy="1272616"/>
          </a:xfrm>
        </p:grpSpPr>
        <p:sp>
          <p:nvSpPr>
            <p:cNvPr id="16" name="Freeform 16"/>
            <p:cNvSpPr/>
            <p:nvPr/>
          </p:nvSpPr>
          <p:spPr>
            <a:xfrm>
              <a:off x="0" y="0"/>
              <a:ext cx="1293061" cy="1272616"/>
            </a:xfrm>
            <a:custGeom>
              <a:avLst/>
              <a:gdLst/>
              <a:ahLst/>
              <a:cxnLst/>
              <a:rect l="l" t="t" r="r" b="b"/>
              <a:pathLst>
                <a:path w="1293061" h="1272616">
                  <a:moveTo>
                    <a:pt x="0" y="0"/>
                  </a:moveTo>
                  <a:lnTo>
                    <a:pt x="1293061" y="0"/>
                  </a:lnTo>
                  <a:lnTo>
                    <a:pt x="1293061" y="1272616"/>
                  </a:lnTo>
                  <a:lnTo>
                    <a:pt x="0" y="1272616"/>
                  </a:lnTo>
                  <a:close/>
                </a:path>
              </a:pathLst>
            </a:custGeom>
            <a:blipFill>
              <a:blip r:embed="rId2"/>
              <a:stretch>
                <a:fillRect l="-1725" r="-1725"/>
              </a:stretch>
            </a:blipFill>
          </p:spPr>
        </p:sp>
      </p:grpSp>
      <p:sp>
        <p:nvSpPr>
          <p:cNvPr id="17" name="TextBox 17"/>
          <p:cNvSpPr txBox="1"/>
          <p:nvPr/>
        </p:nvSpPr>
        <p:spPr>
          <a:xfrm>
            <a:off x="1940463" y="1355277"/>
            <a:ext cx="6749879" cy="1811020"/>
          </a:xfrm>
          <a:prstGeom prst="rect">
            <a:avLst/>
          </a:prstGeom>
        </p:spPr>
        <p:txBody>
          <a:bodyPr lIns="0" tIns="0" rIns="0" bIns="0" rtlCol="0" anchor="t">
            <a:spAutoFit/>
          </a:bodyPr>
          <a:lstStyle/>
          <a:p>
            <a:pPr algn="l">
              <a:lnSpc>
                <a:spcPts val="7279"/>
              </a:lnSpc>
            </a:pPr>
            <a:r>
              <a:rPr lang="en-US" sz="5199" b="1">
                <a:solidFill>
                  <a:srgbClr val="065267"/>
                </a:solidFill>
                <a:latin typeface="DM Sans Bold"/>
                <a:ea typeface="DM Sans Bold"/>
                <a:cs typeface="DM Sans Bold"/>
                <a:sym typeface="DM Sans Bold"/>
              </a:rPr>
              <a:t>PROJECT OBJECTIVE &amp; SCOPE</a:t>
            </a:r>
          </a:p>
        </p:txBody>
      </p:sp>
      <p:sp>
        <p:nvSpPr>
          <p:cNvPr id="18" name="TextBox 18"/>
          <p:cNvSpPr txBox="1"/>
          <p:nvPr/>
        </p:nvSpPr>
        <p:spPr>
          <a:xfrm>
            <a:off x="1949988" y="3877379"/>
            <a:ext cx="6464225" cy="935134"/>
          </a:xfrm>
          <a:prstGeom prst="rect">
            <a:avLst/>
          </a:prstGeom>
        </p:spPr>
        <p:txBody>
          <a:bodyPr lIns="0" tIns="0" rIns="0" bIns="0" rtlCol="0" anchor="t">
            <a:spAutoFit/>
          </a:bodyPr>
          <a:lstStyle/>
          <a:p>
            <a:pPr algn="l">
              <a:lnSpc>
                <a:spcPts val="2532"/>
              </a:lnSpc>
            </a:pPr>
            <a:r>
              <a:rPr lang="en-US" sz="1808" b="1">
                <a:solidFill>
                  <a:srgbClr val="FFFFFF"/>
                </a:solidFill>
                <a:latin typeface="DM Sans Bold"/>
                <a:ea typeface="DM Sans Bold"/>
                <a:cs typeface="DM Sans Bold"/>
                <a:sym typeface="DM Sans Bold"/>
              </a:rPr>
              <a:t>TO DESIGN AND EXECUTE TEST SCENARIOS TO VERIFY THE PERFORMANCE OF THE 5G RLC LAYER AGAINST THE 3GPP STANDARD.</a:t>
            </a:r>
          </a:p>
        </p:txBody>
      </p:sp>
      <p:sp>
        <p:nvSpPr>
          <p:cNvPr id="19" name="TextBox 19"/>
          <p:cNvSpPr txBox="1"/>
          <p:nvPr/>
        </p:nvSpPr>
        <p:spPr>
          <a:xfrm>
            <a:off x="3256132" y="6042971"/>
            <a:ext cx="6164740" cy="1439342"/>
          </a:xfrm>
          <a:prstGeom prst="rect">
            <a:avLst/>
          </a:prstGeom>
        </p:spPr>
        <p:txBody>
          <a:bodyPr lIns="0" tIns="0" rIns="0" bIns="0" rtlCol="0" anchor="t">
            <a:spAutoFit/>
          </a:bodyPr>
          <a:lstStyle/>
          <a:p>
            <a:pPr marL="302261" lvl="1" indent="-151130" algn="l">
              <a:lnSpc>
                <a:spcPts val="2196"/>
              </a:lnSpc>
              <a:buFont typeface="Arial"/>
              <a:buChar char="•"/>
            </a:pPr>
            <a:r>
              <a:rPr lang="en-US" sz="1400">
                <a:solidFill>
                  <a:srgbClr val="0A85A0"/>
                </a:solidFill>
                <a:latin typeface="DM Sans"/>
                <a:ea typeface="DM Sans"/>
                <a:cs typeface="DM Sans"/>
                <a:sym typeface="DM Sans"/>
              </a:rPr>
              <a:t>Simulate RLC PDU handling as defined in Section 6.2 of TS 38.322.</a:t>
            </a:r>
          </a:p>
          <a:p>
            <a:pPr marL="345439" lvl="1" indent="-172720" algn="l">
              <a:lnSpc>
                <a:spcPts val="2510"/>
              </a:lnSpc>
              <a:buFont typeface="Arial"/>
              <a:buChar char="•"/>
            </a:pPr>
            <a:r>
              <a:rPr lang="en-US" sz="1599">
                <a:solidFill>
                  <a:srgbClr val="0A85A0"/>
                </a:solidFill>
                <a:latin typeface="DM Sans"/>
                <a:ea typeface="DM Sans"/>
                <a:cs typeface="DM Sans"/>
                <a:sym typeface="DM Sans"/>
              </a:rPr>
              <a:t>Measure Key Performance Indicators (KPIs) like Throughput, Latency, and Retransmission Rate.</a:t>
            </a:r>
          </a:p>
          <a:p>
            <a:pPr marL="302261" lvl="1" indent="-151130" algn="l">
              <a:lnSpc>
                <a:spcPts val="2196"/>
              </a:lnSpc>
              <a:buFont typeface="Arial"/>
              <a:buChar char="•"/>
            </a:pPr>
            <a:r>
              <a:rPr lang="en-US" sz="1400">
                <a:solidFill>
                  <a:srgbClr val="0A85A0"/>
                </a:solidFill>
                <a:latin typeface="DM Sans"/>
                <a:ea typeface="DM Sans"/>
                <a:cs typeface="DM Sans"/>
                <a:sym typeface="DM Sans"/>
              </a:rPr>
              <a:t>Analyze the behavior of RLC's primary data transfer modes.</a:t>
            </a:r>
          </a:p>
          <a:p>
            <a:pPr algn="l">
              <a:lnSpc>
                <a:spcPts val="2196"/>
              </a:lnSpc>
            </a:pPr>
            <a:endParaRPr lang="en-US" sz="1400">
              <a:solidFill>
                <a:srgbClr val="0A85A0"/>
              </a:solidFill>
              <a:latin typeface="DM Sans"/>
              <a:ea typeface="DM Sans"/>
              <a:cs typeface="DM Sans"/>
              <a:sym typeface="DM Sans"/>
            </a:endParaRPr>
          </a:p>
        </p:txBody>
      </p:sp>
      <p:sp>
        <p:nvSpPr>
          <p:cNvPr id="20" name="TextBox 20"/>
          <p:cNvSpPr txBox="1"/>
          <p:nvPr/>
        </p:nvSpPr>
        <p:spPr>
          <a:xfrm>
            <a:off x="3256132" y="7778748"/>
            <a:ext cx="6164740" cy="1215581"/>
          </a:xfrm>
          <a:prstGeom prst="rect">
            <a:avLst/>
          </a:prstGeom>
        </p:spPr>
        <p:txBody>
          <a:bodyPr lIns="0" tIns="0" rIns="0" bIns="0" rtlCol="0" anchor="t">
            <a:spAutoFit/>
          </a:bodyPr>
          <a:lstStyle/>
          <a:p>
            <a:pPr marL="345439" lvl="1" indent="-172720" algn="l">
              <a:lnSpc>
                <a:spcPts val="2510"/>
              </a:lnSpc>
              <a:buFont typeface="Arial"/>
              <a:buChar char="•"/>
            </a:pPr>
            <a:r>
              <a:rPr lang="en-US" sz="1599">
                <a:solidFill>
                  <a:srgbClr val="0A85A0"/>
                </a:solidFill>
                <a:latin typeface="DM Sans"/>
                <a:ea typeface="DM Sans"/>
                <a:cs typeface="DM Sans"/>
                <a:sym typeface="DM Sans"/>
              </a:rPr>
              <a:t>This project focuses on Acknowledged Mode (AM) and Unacknowledged Mode (UM), the two most critical modes for user data transfer.</a:t>
            </a:r>
          </a:p>
          <a:p>
            <a:pPr algn="l">
              <a:lnSpc>
                <a:spcPts val="2196"/>
              </a:lnSpc>
            </a:pPr>
            <a:endParaRPr lang="en-US" sz="1599">
              <a:solidFill>
                <a:srgbClr val="0A85A0"/>
              </a:solidFill>
              <a:latin typeface="DM Sans"/>
              <a:ea typeface="DM Sans"/>
              <a:cs typeface="DM Sans"/>
              <a:sym typeface="DM Sans"/>
            </a:endParaRPr>
          </a:p>
        </p:txBody>
      </p:sp>
      <p:sp>
        <p:nvSpPr>
          <p:cNvPr id="21" name="TextBox 21"/>
          <p:cNvSpPr txBox="1"/>
          <p:nvPr/>
        </p:nvSpPr>
        <p:spPr>
          <a:xfrm>
            <a:off x="3256132" y="5545938"/>
            <a:ext cx="6164740" cy="372999"/>
          </a:xfrm>
          <a:prstGeom prst="rect">
            <a:avLst/>
          </a:prstGeom>
        </p:spPr>
        <p:txBody>
          <a:bodyPr lIns="0" tIns="0" rIns="0" bIns="0" rtlCol="0" anchor="t">
            <a:spAutoFit/>
          </a:bodyPr>
          <a:lstStyle/>
          <a:p>
            <a:pPr algn="l">
              <a:lnSpc>
                <a:spcPts val="3138"/>
              </a:lnSpc>
            </a:pPr>
            <a:r>
              <a:rPr lang="en-US" sz="2000" b="1">
                <a:solidFill>
                  <a:srgbClr val="065267"/>
                </a:solidFill>
                <a:latin typeface="DM Sans Bold"/>
                <a:ea typeface="DM Sans Bold"/>
                <a:cs typeface="DM Sans Bold"/>
                <a:sym typeface="DM Sans Bold"/>
              </a:rPr>
              <a:t>Core Tasks</a:t>
            </a:r>
          </a:p>
        </p:txBody>
      </p:sp>
      <p:sp>
        <p:nvSpPr>
          <p:cNvPr id="22" name="TextBox 22"/>
          <p:cNvSpPr txBox="1"/>
          <p:nvPr/>
        </p:nvSpPr>
        <p:spPr>
          <a:xfrm>
            <a:off x="3256132" y="7296003"/>
            <a:ext cx="6164740" cy="372999"/>
          </a:xfrm>
          <a:prstGeom prst="rect">
            <a:avLst/>
          </a:prstGeom>
        </p:spPr>
        <p:txBody>
          <a:bodyPr lIns="0" tIns="0" rIns="0" bIns="0" rtlCol="0" anchor="t">
            <a:spAutoFit/>
          </a:bodyPr>
          <a:lstStyle/>
          <a:p>
            <a:pPr algn="l">
              <a:lnSpc>
                <a:spcPts val="3138"/>
              </a:lnSpc>
            </a:pPr>
            <a:r>
              <a:rPr lang="en-US" sz="2000" b="1">
                <a:solidFill>
                  <a:srgbClr val="065267"/>
                </a:solidFill>
                <a:latin typeface="DM Sans Bold"/>
                <a:ea typeface="DM Sans Bold"/>
                <a:cs typeface="DM Sans Bold"/>
                <a:sym typeface="DM Sans Bold"/>
              </a:rPr>
              <a:t>Scope</a:t>
            </a:r>
          </a:p>
        </p:txBody>
      </p:sp>
      <p:sp>
        <p:nvSpPr>
          <p:cNvPr id="23" name="TextBox 23"/>
          <p:cNvSpPr txBox="1"/>
          <p:nvPr/>
        </p:nvSpPr>
        <p:spPr>
          <a:xfrm>
            <a:off x="1940463" y="5726053"/>
            <a:ext cx="1009968" cy="725939"/>
          </a:xfrm>
          <a:prstGeom prst="rect">
            <a:avLst/>
          </a:prstGeom>
        </p:spPr>
        <p:txBody>
          <a:bodyPr lIns="0" tIns="0" rIns="0" bIns="0" rtlCol="0" anchor="t">
            <a:spAutoFit/>
          </a:bodyPr>
          <a:lstStyle/>
          <a:p>
            <a:pPr algn="ctr">
              <a:lnSpc>
                <a:spcPts val="6169"/>
              </a:lnSpc>
            </a:pPr>
            <a:r>
              <a:rPr lang="en-US" sz="3932">
                <a:solidFill>
                  <a:srgbClr val="065267"/>
                </a:solidFill>
                <a:latin typeface="DM Sans"/>
                <a:ea typeface="DM Sans"/>
                <a:cs typeface="DM Sans"/>
                <a:sym typeface="DM Sans"/>
              </a:rPr>
              <a:t>01</a:t>
            </a:r>
          </a:p>
        </p:txBody>
      </p:sp>
      <p:sp>
        <p:nvSpPr>
          <p:cNvPr id="24" name="TextBox 24"/>
          <p:cNvSpPr txBox="1"/>
          <p:nvPr/>
        </p:nvSpPr>
        <p:spPr>
          <a:xfrm>
            <a:off x="1940463" y="7238853"/>
            <a:ext cx="1009968" cy="725939"/>
          </a:xfrm>
          <a:prstGeom prst="rect">
            <a:avLst/>
          </a:prstGeom>
        </p:spPr>
        <p:txBody>
          <a:bodyPr lIns="0" tIns="0" rIns="0" bIns="0" rtlCol="0" anchor="t">
            <a:spAutoFit/>
          </a:bodyPr>
          <a:lstStyle/>
          <a:p>
            <a:pPr algn="ctr">
              <a:lnSpc>
                <a:spcPts val="6169"/>
              </a:lnSpc>
            </a:pPr>
            <a:r>
              <a:rPr lang="en-US" sz="3932">
                <a:solidFill>
                  <a:srgbClr val="065267"/>
                </a:solidFill>
                <a:latin typeface="DM Sans"/>
                <a:ea typeface="DM Sans"/>
                <a:cs typeface="DM Sans"/>
                <a:sym typeface="DM Sans"/>
              </a:rPr>
              <a:t>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5267"/>
        </a:solidFill>
        <a:effectLst/>
      </p:bgPr>
    </p:bg>
    <p:spTree>
      <p:nvGrpSpPr>
        <p:cNvPr id="1" name=""/>
        <p:cNvGrpSpPr/>
        <p:nvPr/>
      </p:nvGrpSpPr>
      <p:grpSpPr>
        <a:xfrm>
          <a:off x="0" y="0"/>
          <a:ext cx="0" cy="0"/>
          <a:chOff x="0" y="0"/>
          <a:chExt cx="0" cy="0"/>
        </a:xfrm>
      </p:grpSpPr>
      <p:grpSp>
        <p:nvGrpSpPr>
          <p:cNvPr id="2" name="Group 2"/>
          <p:cNvGrpSpPr/>
          <p:nvPr/>
        </p:nvGrpSpPr>
        <p:grpSpPr>
          <a:xfrm>
            <a:off x="7173071" y="5963000"/>
            <a:ext cx="407810" cy="424662"/>
            <a:chOff x="0" y="0"/>
            <a:chExt cx="107407" cy="111845"/>
          </a:xfrm>
        </p:grpSpPr>
        <p:sp>
          <p:nvSpPr>
            <p:cNvPr id="3" name="Freeform 3"/>
            <p:cNvSpPr/>
            <p:nvPr/>
          </p:nvSpPr>
          <p:spPr>
            <a:xfrm>
              <a:off x="0" y="0"/>
              <a:ext cx="107407" cy="111845"/>
            </a:xfrm>
            <a:custGeom>
              <a:avLst/>
              <a:gdLst/>
              <a:ahLst/>
              <a:cxnLst/>
              <a:rect l="l" t="t" r="r" b="b"/>
              <a:pathLst>
                <a:path w="107407" h="111845">
                  <a:moveTo>
                    <a:pt x="0" y="0"/>
                  </a:moveTo>
                  <a:lnTo>
                    <a:pt x="107407" y="0"/>
                  </a:lnTo>
                  <a:lnTo>
                    <a:pt x="107407" y="111845"/>
                  </a:lnTo>
                  <a:lnTo>
                    <a:pt x="0" y="111845"/>
                  </a:lnTo>
                  <a:close/>
                </a:path>
              </a:pathLst>
            </a:custGeom>
            <a:solidFill>
              <a:srgbClr val="FFFFFF"/>
            </a:solidFill>
          </p:spPr>
        </p:sp>
        <p:sp>
          <p:nvSpPr>
            <p:cNvPr id="4" name="TextBox 4"/>
            <p:cNvSpPr txBox="1"/>
            <p:nvPr/>
          </p:nvSpPr>
          <p:spPr>
            <a:xfrm>
              <a:off x="0" y="-28575"/>
              <a:ext cx="107407" cy="140420"/>
            </a:xfrm>
            <a:prstGeom prst="rect">
              <a:avLst/>
            </a:prstGeom>
          </p:spPr>
          <p:txBody>
            <a:bodyPr lIns="50800" tIns="50800" rIns="50800" bIns="50800" rtlCol="0" anchor="ctr"/>
            <a:lstStyle/>
            <a:p>
              <a:pPr algn="ctr">
                <a:lnSpc>
                  <a:spcPts val="2785"/>
                </a:lnSpc>
              </a:pPr>
              <a:endParaRPr/>
            </a:p>
          </p:txBody>
        </p:sp>
      </p:grpSp>
      <p:grpSp>
        <p:nvGrpSpPr>
          <p:cNvPr id="5" name="Group 5"/>
          <p:cNvGrpSpPr/>
          <p:nvPr/>
        </p:nvGrpSpPr>
        <p:grpSpPr>
          <a:xfrm>
            <a:off x="0" y="0"/>
            <a:ext cx="3868824" cy="10287000"/>
            <a:chOff x="0" y="0"/>
            <a:chExt cx="1018950" cy="2709333"/>
          </a:xfrm>
        </p:grpSpPr>
        <p:sp>
          <p:nvSpPr>
            <p:cNvPr id="6" name="Freeform 6"/>
            <p:cNvSpPr/>
            <p:nvPr/>
          </p:nvSpPr>
          <p:spPr>
            <a:xfrm>
              <a:off x="0" y="0"/>
              <a:ext cx="1018950" cy="2709333"/>
            </a:xfrm>
            <a:custGeom>
              <a:avLst/>
              <a:gdLst/>
              <a:ahLst/>
              <a:cxnLst/>
              <a:rect l="l" t="t" r="r" b="b"/>
              <a:pathLst>
                <a:path w="1018950" h="2709333">
                  <a:moveTo>
                    <a:pt x="0" y="0"/>
                  </a:moveTo>
                  <a:lnTo>
                    <a:pt x="1018950" y="0"/>
                  </a:lnTo>
                  <a:lnTo>
                    <a:pt x="1018950" y="2709333"/>
                  </a:lnTo>
                  <a:lnTo>
                    <a:pt x="0" y="2709333"/>
                  </a:lnTo>
                  <a:close/>
                </a:path>
              </a:pathLst>
            </a:custGeom>
            <a:solidFill>
              <a:srgbClr val="F7F3F2"/>
            </a:solidFill>
          </p:spPr>
        </p:sp>
        <p:sp>
          <p:nvSpPr>
            <p:cNvPr id="7" name="TextBox 7"/>
            <p:cNvSpPr txBox="1"/>
            <p:nvPr/>
          </p:nvSpPr>
          <p:spPr>
            <a:xfrm>
              <a:off x="0" y="-28575"/>
              <a:ext cx="1018950" cy="2737908"/>
            </a:xfrm>
            <a:prstGeom prst="rect">
              <a:avLst/>
            </a:prstGeom>
          </p:spPr>
          <p:txBody>
            <a:bodyPr lIns="50800" tIns="50800" rIns="50800" bIns="50800" rtlCol="0" anchor="ctr"/>
            <a:lstStyle/>
            <a:p>
              <a:pPr algn="ctr">
                <a:lnSpc>
                  <a:spcPts val="2785"/>
                </a:lnSpc>
              </a:pPr>
              <a:endParaRPr/>
            </a:p>
          </p:txBody>
        </p:sp>
      </p:grpSp>
      <p:grpSp>
        <p:nvGrpSpPr>
          <p:cNvPr id="8" name="Group 8"/>
          <p:cNvGrpSpPr/>
          <p:nvPr/>
        </p:nvGrpSpPr>
        <p:grpSpPr>
          <a:xfrm>
            <a:off x="12347342" y="5963000"/>
            <a:ext cx="407810" cy="424662"/>
            <a:chOff x="0" y="0"/>
            <a:chExt cx="107407" cy="111845"/>
          </a:xfrm>
        </p:grpSpPr>
        <p:sp>
          <p:nvSpPr>
            <p:cNvPr id="9" name="Freeform 9"/>
            <p:cNvSpPr/>
            <p:nvPr/>
          </p:nvSpPr>
          <p:spPr>
            <a:xfrm>
              <a:off x="0" y="0"/>
              <a:ext cx="107407" cy="111845"/>
            </a:xfrm>
            <a:custGeom>
              <a:avLst/>
              <a:gdLst/>
              <a:ahLst/>
              <a:cxnLst/>
              <a:rect l="l" t="t" r="r" b="b"/>
              <a:pathLst>
                <a:path w="107407" h="111845">
                  <a:moveTo>
                    <a:pt x="0" y="0"/>
                  </a:moveTo>
                  <a:lnTo>
                    <a:pt x="107407" y="0"/>
                  </a:lnTo>
                  <a:lnTo>
                    <a:pt x="107407" y="111845"/>
                  </a:lnTo>
                  <a:lnTo>
                    <a:pt x="0" y="111845"/>
                  </a:lnTo>
                  <a:close/>
                </a:path>
              </a:pathLst>
            </a:custGeom>
            <a:solidFill>
              <a:srgbClr val="FFFFFF"/>
            </a:solidFill>
          </p:spPr>
        </p:sp>
        <p:sp>
          <p:nvSpPr>
            <p:cNvPr id="10" name="TextBox 10"/>
            <p:cNvSpPr txBox="1"/>
            <p:nvPr/>
          </p:nvSpPr>
          <p:spPr>
            <a:xfrm>
              <a:off x="0" y="-28575"/>
              <a:ext cx="107407" cy="140420"/>
            </a:xfrm>
            <a:prstGeom prst="rect">
              <a:avLst/>
            </a:prstGeom>
          </p:spPr>
          <p:txBody>
            <a:bodyPr lIns="50800" tIns="50800" rIns="50800" bIns="50800" rtlCol="0" anchor="ctr"/>
            <a:lstStyle/>
            <a:p>
              <a:pPr algn="ctr">
                <a:lnSpc>
                  <a:spcPts val="2785"/>
                </a:lnSpc>
              </a:pPr>
              <a:endParaRPr/>
            </a:p>
          </p:txBody>
        </p:sp>
      </p:grpSp>
      <p:sp>
        <p:nvSpPr>
          <p:cNvPr id="11" name="TextBox 11"/>
          <p:cNvSpPr txBox="1"/>
          <p:nvPr/>
        </p:nvSpPr>
        <p:spPr>
          <a:xfrm>
            <a:off x="7173071" y="1858298"/>
            <a:ext cx="9970968" cy="3171252"/>
          </a:xfrm>
          <a:prstGeom prst="rect">
            <a:avLst/>
          </a:prstGeom>
        </p:spPr>
        <p:txBody>
          <a:bodyPr lIns="0" tIns="0" rIns="0" bIns="0" rtlCol="0" anchor="t">
            <a:spAutoFit/>
          </a:bodyPr>
          <a:lstStyle/>
          <a:p>
            <a:pPr algn="l">
              <a:lnSpc>
                <a:spcPts val="8431"/>
              </a:lnSpc>
            </a:pPr>
            <a:r>
              <a:rPr lang="en-US" sz="6022" b="1">
                <a:solidFill>
                  <a:srgbClr val="FFFFFF"/>
                </a:solidFill>
                <a:latin typeface="DM Sans Bold"/>
                <a:ea typeface="DM Sans Bold"/>
                <a:cs typeface="DM Sans Bold"/>
                <a:sym typeface="DM Sans Bold"/>
              </a:rPr>
              <a:t>WHY TEST RLC?</a:t>
            </a:r>
          </a:p>
          <a:p>
            <a:pPr algn="l">
              <a:lnSpc>
                <a:spcPts val="8431"/>
              </a:lnSpc>
            </a:pPr>
            <a:r>
              <a:rPr lang="en-US" sz="6022" b="1">
                <a:solidFill>
                  <a:srgbClr val="FFFFFF"/>
                </a:solidFill>
                <a:latin typeface="DM Sans Bold"/>
                <a:ea typeface="DM Sans Bold"/>
                <a:cs typeface="DM Sans Bold"/>
                <a:sym typeface="DM Sans Bold"/>
              </a:rPr>
              <a:t> THE IMPORTANCE OF RELIABLE DATA DELIVERY</a:t>
            </a:r>
          </a:p>
        </p:txBody>
      </p:sp>
      <p:grpSp>
        <p:nvGrpSpPr>
          <p:cNvPr id="13" name="Group 13"/>
          <p:cNvGrpSpPr/>
          <p:nvPr/>
        </p:nvGrpSpPr>
        <p:grpSpPr>
          <a:xfrm>
            <a:off x="1028700" y="1695457"/>
            <a:ext cx="4771320" cy="6803436"/>
            <a:chOff x="0" y="0"/>
            <a:chExt cx="893990" cy="1274743"/>
          </a:xfrm>
        </p:grpSpPr>
        <p:sp>
          <p:nvSpPr>
            <p:cNvPr id="14" name="Freeform 14"/>
            <p:cNvSpPr/>
            <p:nvPr/>
          </p:nvSpPr>
          <p:spPr>
            <a:xfrm>
              <a:off x="0" y="0"/>
              <a:ext cx="893990" cy="1274743"/>
            </a:xfrm>
            <a:custGeom>
              <a:avLst/>
              <a:gdLst/>
              <a:ahLst/>
              <a:cxnLst/>
              <a:rect l="l" t="t" r="r" b="b"/>
              <a:pathLst>
                <a:path w="893990" h="1274743">
                  <a:moveTo>
                    <a:pt x="0" y="0"/>
                  </a:moveTo>
                  <a:lnTo>
                    <a:pt x="893990" y="0"/>
                  </a:lnTo>
                  <a:lnTo>
                    <a:pt x="893990" y="1274743"/>
                  </a:lnTo>
                  <a:lnTo>
                    <a:pt x="0" y="1274743"/>
                  </a:lnTo>
                  <a:close/>
                </a:path>
              </a:pathLst>
            </a:custGeom>
            <a:blipFill>
              <a:blip r:embed="rId2"/>
              <a:stretch>
                <a:fillRect l="-21295" r="-21295"/>
              </a:stretch>
            </a:blipFill>
          </p:spPr>
        </p:sp>
      </p:grpSp>
      <p:sp>
        <p:nvSpPr>
          <p:cNvPr id="15" name="TextBox 15"/>
          <p:cNvSpPr txBox="1"/>
          <p:nvPr/>
        </p:nvSpPr>
        <p:spPr>
          <a:xfrm>
            <a:off x="7173071" y="7258325"/>
            <a:ext cx="3367608" cy="1039597"/>
          </a:xfrm>
          <a:prstGeom prst="rect">
            <a:avLst/>
          </a:prstGeom>
        </p:spPr>
        <p:txBody>
          <a:bodyPr lIns="0" tIns="0" rIns="0" bIns="0" rtlCol="0" anchor="t">
            <a:spAutoFit/>
          </a:bodyPr>
          <a:lstStyle/>
          <a:p>
            <a:pPr algn="l">
              <a:lnSpc>
                <a:spcPts val="2824"/>
              </a:lnSpc>
            </a:pPr>
            <a:r>
              <a:rPr lang="en-US" sz="1800">
                <a:solidFill>
                  <a:srgbClr val="FFFFFF"/>
                </a:solidFill>
                <a:latin typeface="DM Sans"/>
                <a:ea typeface="DM Sans"/>
                <a:cs typeface="DM Sans"/>
                <a:sym typeface="DM Sans"/>
              </a:rPr>
              <a:t>The air interface is inherently unreliable. The RLC layer is designed to fix this.</a:t>
            </a:r>
          </a:p>
        </p:txBody>
      </p:sp>
      <p:sp>
        <p:nvSpPr>
          <p:cNvPr id="16" name="TextBox 16"/>
          <p:cNvSpPr txBox="1"/>
          <p:nvPr/>
        </p:nvSpPr>
        <p:spPr>
          <a:xfrm>
            <a:off x="12347342" y="7228310"/>
            <a:ext cx="5317951" cy="1392022"/>
          </a:xfrm>
          <a:prstGeom prst="rect">
            <a:avLst/>
          </a:prstGeom>
        </p:spPr>
        <p:txBody>
          <a:bodyPr lIns="0" tIns="0" rIns="0" bIns="0" rtlCol="0" anchor="t">
            <a:spAutoFit/>
          </a:bodyPr>
          <a:lstStyle/>
          <a:p>
            <a:pPr algn="l">
              <a:lnSpc>
                <a:spcPts val="2824"/>
              </a:lnSpc>
            </a:pPr>
            <a:r>
              <a:rPr lang="en-US" sz="1800">
                <a:solidFill>
                  <a:srgbClr val="FFFFFF"/>
                </a:solidFill>
                <a:latin typeface="DM Sans"/>
                <a:ea typeface="DM Sans"/>
                <a:cs typeface="DM Sans"/>
                <a:sym typeface="DM Sans"/>
              </a:rPr>
              <a:t>We ensure the implementation correctly provides the "services to upper layers" described in Section 4.3 of the standard.</a:t>
            </a:r>
          </a:p>
          <a:p>
            <a:pPr algn="l">
              <a:lnSpc>
                <a:spcPts val="2824"/>
              </a:lnSpc>
            </a:pPr>
            <a:endParaRPr lang="en-US" sz="1800">
              <a:solidFill>
                <a:srgbClr val="FFFFFF"/>
              </a:solidFill>
              <a:latin typeface="DM Sans"/>
              <a:ea typeface="DM Sans"/>
              <a:cs typeface="DM Sans"/>
              <a:sym typeface="DM Sans"/>
            </a:endParaRPr>
          </a:p>
        </p:txBody>
      </p:sp>
      <p:sp>
        <p:nvSpPr>
          <p:cNvPr id="17" name="TextBox 17"/>
          <p:cNvSpPr txBox="1"/>
          <p:nvPr/>
        </p:nvSpPr>
        <p:spPr>
          <a:xfrm>
            <a:off x="7173071" y="6736993"/>
            <a:ext cx="3634263" cy="372999"/>
          </a:xfrm>
          <a:prstGeom prst="rect">
            <a:avLst/>
          </a:prstGeom>
        </p:spPr>
        <p:txBody>
          <a:bodyPr lIns="0" tIns="0" rIns="0" bIns="0" rtlCol="0" anchor="t">
            <a:spAutoFit/>
          </a:bodyPr>
          <a:lstStyle/>
          <a:p>
            <a:pPr algn="l">
              <a:lnSpc>
                <a:spcPts val="3138"/>
              </a:lnSpc>
            </a:pPr>
            <a:r>
              <a:rPr lang="en-US" sz="2000" b="1">
                <a:solidFill>
                  <a:srgbClr val="FFFFFF"/>
                </a:solidFill>
                <a:latin typeface="DM Sans Bold"/>
                <a:ea typeface="DM Sans Bold"/>
                <a:cs typeface="DM Sans Bold"/>
                <a:sym typeface="DM Sans Bold"/>
              </a:rPr>
              <a:t>The 5G Challenge: </a:t>
            </a:r>
          </a:p>
        </p:txBody>
      </p:sp>
      <p:sp>
        <p:nvSpPr>
          <p:cNvPr id="18" name="TextBox 18"/>
          <p:cNvSpPr txBox="1"/>
          <p:nvPr/>
        </p:nvSpPr>
        <p:spPr>
          <a:xfrm>
            <a:off x="12347342" y="6726027"/>
            <a:ext cx="3634263" cy="334813"/>
          </a:xfrm>
          <a:prstGeom prst="rect">
            <a:avLst/>
          </a:prstGeom>
        </p:spPr>
        <p:txBody>
          <a:bodyPr lIns="0" tIns="0" rIns="0" bIns="0" rtlCol="0" anchor="t">
            <a:spAutoFit/>
          </a:bodyPr>
          <a:lstStyle/>
          <a:p>
            <a:pPr algn="l">
              <a:lnSpc>
                <a:spcPts val="2898"/>
              </a:lnSpc>
            </a:pPr>
            <a:r>
              <a:rPr lang="en-US" sz="1847" b="1">
                <a:solidFill>
                  <a:srgbClr val="FFFFFF"/>
                </a:solidFill>
                <a:latin typeface="DM Sans Bold"/>
                <a:ea typeface="DM Sans Bold"/>
                <a:cs typeface="DM Sans Bold"/>
                <a:sym typeface="DM Sans Bold"/>
              </a:rPr>
              <a:t>Why We Test: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grpSp>
        <p:nvGrpSpPr>
          <p:cNvPr id="2" name="Group 2"/>
          <p:cNvGrpSpPr/>
          <p:nvPr/>
        </p:nvGrpSpPr>
        <p:grpSpPr>
          <a:xfrm>
            <a:off x="1940463" y="3938437"/>
            <a:ext cx="6843436" cy="835621"/>
            <a:chOff x="0" y="0"/>
            <a:chExt cx="1802386" cy="220081"/>
          </a:xfrm>
        </p:grpSpPr>
        <p:sp>
          <p:nvSpPr>
            <p:cNvPr id="3" name="Freeform 3"/>
            <p:cNvSpPr/>
            <p:nvPr/>
          </p:nvSpPr>
          <p:spPr>
            <a:xfrm>
              <a:off x="0" y="0"/>
              <a:ext cx="1802386" cy="220081"/>
            </a:xfrm>
            <a:custGeom>
              <a:avLst/>
              <a:gdLst/>
              <a:ahLst/>
              <a:cxnLst/>
              <a:rect l="l" t="t" r="r" b="b"/>
              <a:pathLst>
                <a:path w="1802386" h="220081">
                  <a:moveTo>
                    <a:pt x="0" y="0"/>
                  </a:moveTo>
                  <a:lnTo>
                    <a:pt x="1802386" y="0"/>
                  </a:lnTo>
                  <a:lnTo>
                    <a:pt x="1802386" y="220081"/>
                  </a:lnTo>
                  <a:lnTo>
                    <a:pt x="0" y="220081"/>
                  </a:lnTo>
                  <a:close/>
                </a:path>
              </a:pathLst>
            </a:custGeom>
            <a:solidFill>
              <a:srgbClr val="0A85A0"/>
            </a:solidFill>
          </p:spPr>
        </p:sp>
        <p:sp>
          <p:nvSpPr>
            <p:cNvPr id="4" name="TextBox 4"/>
            <p:cNvSpPr txBox="1"/>
            <p:nvPr/>
          </p:nvSpPr>
          <p:spPr>
            <a:xfrm>
              <a:off x="0" y="-28575"/>
              <a:ext cx="1802386" cy="248656"/>
            </a:xfrm>
            <a:prstGeom prst="rect">
              <a:avLst/>
            </a:prstGeom>
          </p:spPr>
          <p:txBody>
            <a:bodyPr lIns="50800" tIns="50800" rIns="50800" bIns="50800" rtlCol="0" anchor="ctr"/>
            <a:lstStyle/>
            <a:p>
              <a:pPr algn="ctr">
                <a:lnSpc>
                  <a:spcPts val="2785"/>
                </a:lnSpc>
              </a:pPr>
              <a:endParaRPr/>
            </a:p>
          </p:txBody>
        </p:sp>
      </p:grpSp>
      <p:grpSp>
        <p:nvGrpSpPr>
          <p:cNvPr id="5" name="Group 5"/>
          <p:cNvGrpSpPr/>
          <p:nvPr/>
        </p:nvGrpSpPr>
        <p:grpSpPr>
          <a:xfrm>
            <a:off x="9941698" y="0"/>
            <a:ext cx="8346302" cy="1973844"/>
            <a:chOff x="0" y="0"/>
            <a:chExt cx="2198203" cy="519860"/>
          </a:xfrm>
        </p:grpSpPr>
        <p:sp>
          <p:nvSpPr>
            <p:cNvPr id="6" name="Freeform 6"/>
            <p:cNvSpPr/>
            <p:nvPr/>
          </p:nvSpPr>
          <p:spPr>
            <a:xfrm>
              <a:off x="0" y="0"/>
              <a:ext cx="2198203" cy="519860"/>
            </a:xfrm>
            <a:custGeom>
              <a:avLst/>
              <a:gdLst/>
              <a:ahLst/>
              <a:cxnLst/>
              <a:rect l="l" t="t" r="r" b="b"/>
              <a:pathLst>
                <a:path w="2198203" h="519860">
                  <a:moveTo>
                    <a:pt x="0" y="0"/>
                  </a:moveTo>
                  <a:lnTo>
                    <a:pt x="2198203" y="0"/>
                  </a:lnTo>
                  <a:lnTo>
                    <a:pt x="2198203" y="519860"/>
                  </a:lnTo>
                  <a:lnTo>
                    <a:pt x="0" y="519860"/>
                  </a:lnTo>
                  <a:close/>
                </a:path>
              </a:pathLst>
            </a:custGeom>
            <a:solidFill>
              <a:srgbClr val="0A85A0"/>
            </a:solidFill>
          </p:spPr>
        </p:sp>
        <p:sp>
          <p:nvSpPr>
            <p:cNvPr id="7" name="TextBox 7"/>
            <p:cNvSpPr txBox="1"/>
            <p:nvPr/>
          </p:nvSpPr>
          <p:spPr>
            <a:xfrm>
              <a:off x="0" y="-28575"/>
              <a:ext cx="2198203" cy="548435"/>
            </a:xfrm>
            <a:prstGeom prst="rect">
              <a:avLst/>
            </a:prstGeom>
          </p:spPr>
          <p:txBody>
            <a:bodyPr lIns="50800" tIns="50800" rIns="50800" bIns="50800" rtlCol="0" anchor="ctr"/>
            <a:lstStyle/>
            <a:p>
              <a:pPr algn="ctr">
                <a:lnSpc>
                  <a:spcPts val="2785"/>
                </a:lnSpc>
              </a:pPr>
              <a:endParaRPr/>
            </a:p>
          </p:txBody>
        </p:sp>
      </p:grpSp>
      <p:grpSp>
        <p:nvGrpSpPr>
          <p:cNvPr id="8" name="Group 8"/>
          <p:cNvGrpSpPr/>
          <p:nvPr/>
        </p:nvGrpSpPr>
        <p:grpSpPr>
          <a:xfrm>
            <a:off x="1949988" y="5622138"/>
            <a:ext cx="1009968" cy="100996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A85A0"/>
              </a:solidFill>
              <a:prstDash val="solid"/>
              <a:miter/>
            </a:ln>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85"/>
                </a:lnSpc>
              </a:pPr>
              <a:endParaRPr/>
            </a:p>
          </p:txBody>
        </p:sp>
      </p:grpSp>
      <p:grpSp>
        <p:nvGrpSpPr>
          <p:cNvPr id="11" name="Group 11"/>
          <p:cNvGrpSpPr/>
          <p:nvPr/>
        </p:nvGrpSpPr>
        <p:grpSpPr>
          <a:xfrm>
            <a:off x="1940463" y="7489356"/>
            <a:ext cx="1009968" cy="100996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A85A0"/>
              </a:solidFill>
              <a:prstDash val="solid"/>
              <a:miter/>
            </a:ln>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85"/>
                </a:lnSpc>
              </a:pPr>
              <a:endParaRPr/>
            </a:p>
          </p:txBody>
        </p:sp>
      </p:grpSp>
      <p:grpSp>
        <p:nvGrpSpPr>
          <p:cNvPr id="15" name="Group 15"/>
          <p:cNvGrpSpPr/>
          <p:nvPr/>
        </p:nvGrpSpPr>
        <p:grpSpPr>
          <a:xfrm>
            <a:off x="9941698" y="2072660"/>
            <a:ext cx="8346302" cy="8214340"/>
            <a:chOff x="0" y="0"/>
            <a:chExt cx="1293061" cy="1272616"/>
          </a:xfrm>
        </p:grpSpPr>
        <p:sp>
          <p:nvSpPr>
            <p:cNvPr id="16" name="Freeform 16"/>
            <p:cNvSpPr/>
            <p:nvPr/>
          </p:nvSpPr>
          <p:spPr>
            <a:xfrm>
              <a:off x="0" y="0"/>
              <a:ext cx="1293061" cy="1272616"/>
            </a:xfrm>
            <a:custGeom>
              <a:avLst/>
              <a:gdLst/>
              <a:ahLst/>
              <a:cxnLst/>
              <a:rect l="l" t="t" r="r" b="b"/>
              <a:pathLst>
                <a:path w="1293061" h="1272616">
                  <a:moveTo>
                    <a:pt x="0" y="0"/>
                  </a:moveTo>
                  <a:lnTo>
                    <a:pt x="1293061" y="0"/>
                  </a:lnTo>
                  <a:lnTo>
                    <a:pt x="1293061" y="1272616"/>
                  </a:lnTo>
                  <a:lnTo>
                    <a:pt x="0" y="1272616"/>
                  </a:lnTo>
                  <a:close/>
                </a:path>
              </a:pathLst>
            </a:custGeom>
            <a:blipFill>
              <a:blip r:embed="rId2"/>
              <a:stretch>
                <a:fillRect t="-803" b="-803"/>
              </a:stretch>
            </a:blipFill>
          </p:spPr>
        </p:sp>
      </p:grpSp>
      <p:sp>
        <p:nvSpPr>
          <p:cNvPr id="17" name="TextBox 17"/>
          <p:cNvSpPr txBox="1"/>
          <p:nvPr/>
        </p:nvSpPr>
        <p:spPr>
          <a:xfrm>
            <a:off x="1949988" y="1147612"/>
            <a:ext cx="7480409" cy="2105025"/>
          </a:xfrm>
          <a:prstGeom prst="rect">
            <a:avLst/>
          </a:prstGeom>
        </p:spPr>
        <p:txBody>
          <a:bodyPr lIns="0" tIns="0" rIns="0" bIns="0" rtlCol="0" anchor="t">
            <a:spAutoFit/>
          </a:bodyPr>
          <a:lstStyle/>
          <a:p>
            <a:pPr algn="l">
              <a:lnSpc>
                <a:spcPts val="8400"/>
              </a:lnSpc>
            </a:pPr>
            <a:r>
              <a:rPr lang="en-US" sz="6000" b="1">
                <a:solidFill>
                  <a:srgbClr val="065267"/>
                </a:solidFill>
                <a:latin typeface="DM Sans Bold"/>
                <a:ea typeface="DM Sans Bold"/>
                <a:cs typeface="DM Sans Bold"/>
                <a:sym typeface="DM Sans Bold"/>
              </a:rPr>
              <a:t>RLC MODES: AM </a:t>
            </a:r>
          </a:p>
          <a:p>
            <a:pPr algn="l">
              <a:lnSpc>
                <a:spcPts val="8400"/>
              </a:lnSpc>
            </a:pPr>
            <a:r>
              <a:rPr lang="en-US" sz="6000" b="1">
                <a:solidFill>
                  <a:srgbClr val="065267"/>
                </a:solidFill>
                <a:latin typeface="DM Sans Bold"/>
                <a:ea typeface="DM Sans Bold"/>
                <a:cs typeface="DM Sans Bold"/>
                <a:sym typeface="DM Sans Bold"/>
              </a:rPr>
              <a:t>VS UM</a:t>
            </a:r>
          </a:p>
        </p:txBody>
      </p:sp>
      <p:sp>
        <p:nvSpPr>
          <p:cNvPr id="18" name="TextBox 18"/>
          <p:cNvSpPr txBox="1"/>
          <p:nvPr/>
        </p:nvSpPr>
        <p:spPr>
          <a:xfrm>
            <a:off x="2243023" y="4041079"/>
            <a:ext cx="6540876" cy="563660"/>
          </a:xfrm>
          <a:prstGeom prst="rect">
            <a:avLst/>
          </a:prstGeom>
        </p:spPr>
        <p:txBody>
          <a:bodyPr lIns="0" tIns="0" rIns="0" bIns="0" rtlCol="0" anchor="t">
            <a:spAutoFit/>
          </a:bodyPr>
          <a:lstStyle/>
          <a:p>
            <a:pPr algn="l">
              <a:lnSpc>
                <a:spcPts val="4632"/>
              </a:lnSpc>
            </a:pPr>
            <a:r>
              <a:rPr lang="en-US" sz="3308" b="1">
                <a:solidFill>
                  <a:srgbClr val="FFFFFF"/>
                </a:solidFill>
                <a:latin typeface="DM Sans Bold"/>
                <a:ea typeface="DM Sans Bold"/>
                <a:cs typeface="DM Sans Bold"/>
                <a:sym typeface="DM Sans Bold"/>
              </a:rPr>
              <a:t>INTRODUCING THE RLC MODES</a:t>
            </a:r>
          </a:p>
        </p:txBody>
      </p:sp>
      <p:sp>
        <p:nvSpPr>
          <p:cNvPr id="19" name="TextBox 19"/>
          <p:cNvSpPr txBox="1"/>
          <p:nvPr/>
        </p:nvSpPr>
        <p:spPr>
          <a:xfrm>
            <a:off x="3256132" y="6042971"/>
            <a:ext cx="6164740" cy="1639367"/>
          </a:xfrm>
          <a:prstGeom prst="rect">
            <a:avLst/>
          </a:prstGeom>
        </p:spPr>
        <p:txBody>
          <a:bodyPr lIns="0" tIns="0" rIns="0" bIns="0" rtlCol="0" anchor="t">
            <a:spAutoFit/>
          </a:bodyPr>
          <a:lstStyle/>
          <a:p>
            <a:pPr marL="302261" lvl="1" indent="-151130" algn="l">
              <a:lnSpc>
                <a:spcPts val="2196"/>
              </a:lnSpc>
              <a:buFont typeface="Arial"/>
              <a:buChar char="•"/>
            </a:pPr>
            <a:r>
              <a:rPr lang="en-US" sz="1400">
                <a:solidFill>
                  <a:srgbClr val="0A85A0"/>
                </a:solidFill>
                <a:latin typeface="DM Sans"/>
                <a:ea typeface="DM Sans"/>
                <a:cs typeface="DM Sans"/>
                <a:sym typeface="DM Sans"/>
              </a:rPr>
              <a:t>Description: Provides reliable, in-order delivery using a feedback-based error correction mechanism.</a:t>
            </a:r>
          </a:p>
          <a:p>
            <a:pPr marL="302261" lvl="1" indent="-151130" algn="l">
              <a:lnSpc>
                <a:spcPts val="2196"/>
              </a:lnSpc>
              <a:buFont typeface="Arial"/>
              <a:buChar char="•"/>
            </a:pPr>
            <a:r>
              <a:rPr lang="en-US" sz="1400">
                <a:solidFill>
                  <a:srgbClr val="0A85A0"/>
                </a:solidFill>
                <a:latin typeface="DM Sans"/>
                <a:ea typeface="DM Sans"/>
                <a:cs typeface="DM Sans"/>
                <a:sym typeface="DM Sans"/>
              </a:rPr>
              <a:t>Standard Reference: Defined in Section 4.2.1.3 of TS 38.322.</a:t>
            </a:r>
          </a:p>
          <a:p>
            <a:pPr marL="302261" lvl="1" indent="-151130" algn="l">
              <a:lnSpc>
                <a:spcPts val="2196"/>
              </a:lnSpc>
              <a:buFont typeface="Arial"/>
              <a:buChar char="•"/>
            </a:pPr>
            <a:r>
              <a:rPr lang="en-US" sz="1400">
                <a:solidFill>
                  <a:srgbClr val="0A85A0"/>
                </a:solidFill>
                <a:latin typeface="DM Sans"/>
                <a:ea typeface="DM Sans"/>
                <a:cs typeface="DM Sans"/>
                <a:sym typeface="DM Sans"/>
              </a:rPr>
              <a:t>Use Case: HTTP (Web), FTP (Files), applications requiring guaranteed data integrity.</a:t>
            </a:r>
          </a:p>
          <a:p>
            <a:pPr algn="l">
              <a:lnSpc>
                <a:spcPts val="2196"/>
              </a:lnSpc>
            </a:pPr>
            <a:endParaRPr lang="en-US" sz="1400">
              <a:solidFill>
                <a:srgbClr val="0A85A0"/>
              </a:solidFill>
              <a:latin typeface="DM Sans"/>
              <a:ea typeface="DM Sans"/>
              <a:cs typeface="DM Sans"/>
              <a:sym typeface="DM Sans"/>
            </a:endParaRPr>
          </a:p>
        </p:txBody>
      </p:sp>
      <p:sp>
        <p:nvSpPr>
          <p:cNvPr id="20" name="TextBox 20"/>
          <p:cNvSpPr txBox="1"/>
          <p:nvPr/>
        </p:nvSpPr>
        <p:spPr>
          <a:xfrm>
            <a:off x="3256132" y="8109944"/>
            <a:ext cx="6164740" cy="1639367"/>
          </a:xfrm>
          <a:prstGeom prst="rect">
            <a:avLst/>
          </a:prstGeom>
        </p:spPr>
        <p:txBody>
          <a:bodyPr lIns="0" tIns="0" rIns="0" bIns="0" rtlCol="0" anchor="t">
            <a:spAutoFit/>
          </a:bodyPr>
          <a:lstStyle/>
          <a:p>
            <a:pPr marL="302261" lvl="1" indent="-151130" algn="l">
              <a:lnSpc>
                <a:spcPts val="2196"/>
              </a:lnSpc>
              <a:buFont typeface="Arial"/>
              <a:buChar char="•"/>
            </a:pPr>
            <a:r>
              <a:rPr lang="en-US" sz="1400">
                <a:solidFill>
                  <a:srgbClr val="0A85A0"/>
                </a:solidFill>
                <a:latin typeface="DM Sans"/>
                <a:ea typeface="DM Sans"/>
                <a:cs typeface="DM Sans"/>
                <a:sym typeface="DM Sans"/>
              </a:rPr>
              <a:t>Description: Provides low-latency, in-order delivery but does not guarantee against loss.</a:t>
            </a:r>
          </a:p>
          <a:p>
            <a:pPr marL="302261" lvl="1" indent="-151130" algn="l">
              <a:lnSpc>
                <a:spcPts val="2196"/>
              </a:lnSpc>
              <a:buFont typeface="Arial"/>
              <a:buChar char="•"/>
            </a:pPr>
            <a:r>
              <a:rPr lang="en-US" sz="1400">
                <a:solidFill>
                  <a:srgbClr val="0A85A0"/>
                </a:solidFill>
                <a:latin typeface="DM Sans"/>
                <a:ea typeface="DM Sans"/>
                <a:cs typeface="DM Sans"/>
                <a:sym typeface="DM Sans"/>
              </a:rPr>
              <a:t>Standard Reference: Defined in Section 4.2.1.2 of TS 38.322.</a:t>
            </a:r>
          </a:p>
          <a:p>
            <a:pPr marL="302261" lvl="1" indent="-151130" algn="l">
              <a:lnSpc>
                <a:spcPts val="2196"/>
              </a:lnSpc>
              <a:buFont typeface="Arial"/>
              <a:buChar char="•"/>
            </a:pPr>
            <a:r>
              <a:rPr lang="en-US" sz="1400">
                <a:solidFill>
                  <a:srgbClr val="0A85A0"/>
                </a:solidFill>
                <a:latin typeface="DM Sans"/>
                <a:ea typeface="DM Sans"/>
                <a:cs typeface="DM Sans"/>
                <a:sym typeface="DM Sans"/>
              </a:rPr>
              <a:t>Use Case: VoIP, Live Video Streaming, applications where timeliness is more critical than 100% reliability.</a:t>
            </a:r>
          </a:p>
          <a:p>
            <a:pPr algn="l">
              <a:lnSpc>
                <a:spcPts val="2196"/>
              </a:lnSpc>
            </a:pPr>
            <a:endParaRPr lang="en-US" sz="1400">
              <a:solidFill>
                <a:srgbClr val="0A85A0"/>
              </a:solidFill>
              <a:latin typeface="DM Sans"/>
              <a:ea typeface="DM Sans"/>
              <a:cs typeface="DM Sans"/>
              <a:sym typeface="DM Sans"/>
            </a:endParaRPr>
          </a:p>
        </p:txBody>
      </p:sp>
      <p:sp>
        <p:nvSpPr>
          <p:cNvPr id="21" name="TextBox 21"/>
          <p:cNvSpPr txBox="1"/>
          <p:nvPr/>
        </p:nvSpPr>
        <p:spPr>
          <a:xfrm>
            <a:off x="3256132" y="5564988"/>
            <a:ext cx="6164740" cy="311295"/>
          </a:xfrm>
          <a:prstGeom prst="rect">
            <a:avLst/>
          </a:prstGeom>
        </p:spPr>
        <p:txBody>
          <a:bodyPr lIns="0" tIns="0" rIns="0" bIns="0" rtlCol="0" anchor="t">
            <a:spAutoFit/>
          </a:bodyPr>
          <a:lstStyle/>
          <a:p>
            <a:pPr algn="l">
              <a:lnSpc>
                <a:spcPts val="2652"/>
              </a:lnSpc>
            </a:pPr>
            <a:r>
              <a:rPr lang="en-US" sz="1690" b="1">
                <a:solidFill>
                  <a:srgbClr val="065267"/>
                </a:solidFill>
                <a:latin typeface="DM Sans Bold"/>
                <a:ea typeface="DM Sans Bold"/>
                <a:cs typeface="DM Sans Bold"/>
                <a:sym typeface="DM Sans Bold"/>
              </a:rPr>
              <a:t>Acknowledged Mode (AM)</a:t>
            </a:r>
          </a:p>
        </p:txBody>
      </p:sp>
      <p:sp>
        <p:nvSpPr>
          <p:cNvPr id="22" name="TextBox 22"/>
          <p:cNvSpPr txBox="1"/>
          <p:nvPr/>
        </p:nvSpPr>
        <p:spPr>
          <a:xfrm>
            <a:off x="3256132" y="7625187"/>
            <a:ext cx="6164740" cy="311295"/>
          </a:xfrm>
          <a:prstGeom prst="rect">
            <a:avLst/>
          </a:prstGeom>
        </p:spPr>
        <p:txBody>
          <a:bodyPr lIns="0" tIns="0" rIns="0" bIns="0" rtlCol="0" anchor="t">
            <a:spAutoFit/>
          </a:bodyPr>
          <a:lstStyle/>
          <a:p>
            <a:pPr algn="l">
              <a:lnSpc>
                <a:spcPts val="2652"/>
              </a:lnSpc>
            </a:pPr>
            <a:r>
              <a:rPr lang="en-US" sz="1690" b="1">
                <a:solidFill>
                  <a:srgbClr val="065267"/>
                </a:solidFill>
                <a:latin typeface="DM Sans Bold"/>
                <a:ea typeface="DM Sans Bold"/>
                <a:cs typeface="DM Sans Bold"/>
                <a:sym typeface="DM Sans Bold"/>
              </a:rPr>
              <a:t>Unacknowledged Mode (UM)</a:t>
            </a:r>
          </a:p>
        </p:txBody>
      </p:sp>
      <p:sp>
        <p:nvSpPr>
          <p:cNvPr id="23" name="TextBox 23"/>
          <p:cNvSpPr txBox="1"/>
          <p:nvPr/>
        </p:nvSpPr>
        <p:spPr>
          <a:xfrm>
            <a:off x="1940463" y="5726053"/>
            <a:ext cx="1009968" cy="725939"/>
          </a:xfrm>
          <a:prstGeom prst="rect">
            <a:avLst/>
          </a:prstGeom>
        </p:spPr>
        <p:txBody>
          <a:bodyPr lIns="0" tIns="0" rIns="0" bIns="0" rtlCol="0" anchor="t">
            <a:spAutoFit/>
          </a:bodyPr>
          <a:lstStyle/>
          <a:p>
            <a:pPr algn="ctr">
              <a:lnSpc>
                <a:spcPts val="6169"/>
              </a:lnSpc>
            </a:pPr>
            <a:r>
              <a:rPr lang="en-US" sz="3932">
                <a:solidFill>
                  <a:srgbClr val="065267"/>
                </a:solidFill>
                <a:latin typeface="DM Sans"/>
                <a:ea typeface="DM Sans"/>
                <a:cs typeface="DM Sans"/>
                <a:sym typeface="DM Sans"/>
              </a:rPr>
              <a:t>01</a:t>
            </a:r>
          </a:p>
        </p:txBody>
      </p:sp>
      <p:sp>
        <p:nvSpPr>
          <p:cNvPr id="24" name="TextBox 24"/>
          <p:cNvSpPr txBox="1"/>
          <p:nvPr/>
        </p:nvSpPr>
        <p:spPr>
          <a:xfrm>
            <a:off x="1940463" y="7564696"/>
            <a:ext cx="1009968" cy="725939"/>
          </a:xfrm>
          <a:prstGeom prst="rect">
            <a:avLst/>
          </a:prstGeom>
        </p:spPr>
        <p:txBody>
          <a:bodyPr lIns="0" tIns="0" rIns="0" bIns="0" rtlCol="0" anchor="t">
            <a:spAutoFit/>
          </a:bodyPr>
          <a:lstStyle/>
          <a:p>
            <a:pPr algn="ctr">
              <a:lnSpc>
                <a:spcPts val="6169"/>
              </a:lnSpc>
            </a:pPr>
            <a:r>
              <a:rPr lang="en-US" sz="3932">
                <a:solidFill>
                  <a:srgbClr val="065267"/>
                </a:solidFill>
                <a:latin typeface="DM Sans"/>
                <a:ea typeface="DM Sans"/>
                <a:cs typeface="DM Sans"/>
                <a:sym typeface="DM Sans"/>
              </a:rPr>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sp>
        <p:nvSpPr>
          <p:cNvPr id="3" name="TextBox 3"/>
          <p:cNvSpPr txBox="1"/>
          <p:nvPr/>
        </p:nvSpPr>
        <p:spPr>
          <a:xfrm>
            <a:off x="1400978" y="904875"/>
            <a:ext cx="15486044" cy="2105025"/>
          </a:xfrm>
          <a:prstGeom prst="rect">
            <a:avLst/>
          </a:prstGeom>
        </p:spPr>
        <p:txBody>
          <a:bodyPr lIns="0" tIns="0" rIns="0" bIns="0" rtlCol="0" anchor="t">
            <a:spAutoFit/>
          </a:bodyPr>
          <a:lstStyle/>
          <a:p>
            <a:pPr algn="l">
              <a:lnSpc>
                <a:spcPts val="8400"/>
              </a:lnSpc>
            </a:pPr>
            <a:r>
              <a:rPr lang="en-US" sz="6000" b="1">
                <a:solidFill>
                  <a:srgbClr val="065267"/>
                </a:solidFill>
                <a:latin typeface="DM Sans Bold"/>
                <a:ea typeface="DM Sans Bold"/>
                <a:cs typeface="DM Sans Bold"/>
                <a:sym typeface="DM Sans Bold"/>
              </a:rPr>
              <a:t>UNACKNOWLEDGED MODE : THE "SPEED FIRST" APPROACH</a:t>
            </a:r>
          </a:p>
        </p:txBody>
      </p:sp>
      <p:sp>
        <p:nvSpPr>
          <p:cNvPr id="4" name="TextBox 4"/>
          <p:cNvSpPr txBox="1"/>
          <p:nvPr/>
        </p:nvSpPr>
        <p:spPr>
          <a:xfrm>
            <a:off x="1400978" y="3928690"/>
            <a:ext cx="14298058" cy="4219901"/>
          </a:xfrm>
          <a:prstGeom prst="rect">
            <a:avLst/>
          </a:prstGeom>
        </p:spPr>
        <p:txBody>
          <a:bodyPr lIns="0" tIns="0" rIns="0" bIns="0" rtlCol="0" anchor="t">
            <a:spAutoFit/>
          </a:bodyPr>
          <a:lstStyle/>
          <a:p>
            <a:pPr marL="469702" lvl="1" indent="-234851" algn="just">
              <a:lnSpc>
                <a:spcPts val="3413"/>
              </a:lnSpc>
              <a:buFont typeface="Arial"/>
              <a:buChar char="•"/>
            </a:pPr>
            <a:r>
              <a:rPr lang="en-US" sz="2175">
                <a:solidFill>
                  <a:srgbClr val="0A85A0"/>
                </a:solidFill>
                <a:latin typeface="DM Sans"/>
                <a:ea typeface="DM Sans"/>
                <a:cs typeface="DM Sans"/>
                <a:sym typeface="DM Sans"/>
              </a:rPr>
              <a:t>Core Principle: Prioritize low latency by eliminating the delay of feedback and retransmissions.</a:t>
            </a:r>
          </a:p>
          <a:p>
            <a:pPr marL="469702" lvl="1" indent="-234851" algn="just">
              <a:lnSpc>
                <a:spcPts val="3413"/>
              </a:lnSpc>
              <a:buFont typeface="Arial"/>
              <a:buChar char="•"/>
            </a:pPr>
            <a:r>
              <a:rPr lang="en-US" sz="2175">
                <a:solidFill>
                  <a:srgbClr val="0A85A0"/>
                </a:solidFill>
                <a:latin typeface="DM Sans"/>
                <a:ea typeface="DM Sans"/>
                <a:cs typeface="DM Sans"/>
                <a:sym typeface="DM Sans"/>
              </a:rPr>
              <a:t>PDU Structure (TS 38.322, Sec 6.2.2.3):</a:t>
            </a:r>
          </a:p>
          <a:p>
            <a:pPr marL="939405" lvl="2" indent="-313135" algn="just">
              <a:lnSpc>
                <a:spcPts val="3413"/>
              </a:lnSpc>
              <a:buFont typeface="Arial"/>
              <a:buChar char="⚬"/>
            </a:pPr>
            <a:r>
              <a:rPr lang="en-US" sz="2175">
                <a:solidFill>
                  <a:srgbClr val="0A85A0"/>
                </a:solidFill>
                <a:latin typeface="DM Sans"/>
                <a:ea typeface="DM Sans"/>
                <a:cs typeface="DM Sans"/>
                <a:sym typeface="DM Sans"/>
              </a:rPr>
              <a:t>An UMD PDU consists of a header and a data field.</a:t>
            </a:r>
          </a:p>
          <a:p>
            <a:pPr marL="939405" lvl="2" indent="-313135" algn="just">
              <a:lnSpc>
                <a:spcPts val="3413"/>
              </a:lnSpc>
              <a:buFont typeface="Arial"/>
              <a:buChar char="⚬"/>
            </a:pPr>
            <a:r>
              <a:rPr lang="en-US" sz="2175">
                <a:solidFill>
                  <a:srgbClr val="0A85A0"/>
                </a:solidFill>
                <a:latin typeface="DM Sans"/>
                <a:ea typeface="DM Sans"/>
                <a:cs typeface="DM Sans"/>
                <a:sym typeface="DM Sans"/>
              </a:rPr>
              <a:t>The header is simple, containing a Sequence Number (SN) and Segmentation Info (SI).</a:t>
            </a:r>
          </a:p>
          <a:p>
            <a:pPr marL="939405" lvl="2" indent="-313135" algn="just">
              <a:lnSpc>
                <a:spcPts val="3413"/>
              </a:lnSpc>
              <a:buFont typeface="Arial"/>
              <a:buChar char="⚬"/>
            </a:pPr>
            <a:r>
              <a:rPr lang="en-US" sz="2175">
                <a:solidFill>
                  <a:srgbClr val="0A85A0"/>
                </a:solidFill>
                <a:latin typeface="DM Sans"/>
                <a:ea typeface="DM Sans"/>
                <a:cs typeface="DM Sans"/>
                <a:sym typeface="DM Sans"/>
              </a:rPr>
              <a:t>The SN can be 6 or 12 bits, configured by RRC, defining the window size for reordering.</a:t>
            </a:r>
          </a:p>
          <a:p>
            <a:pPr marL="939405" lvl="2" indent="-313135" algn="just">
              <a:lnSpc>
                <a:spcPts val="3413"/>
              </a:lnSpc>
              <a:buFont typeface="Arial"/>
              <a:buChar char="⚬"/>
            </a:pPr>
            <a:r>
              <a:rPr lang="en-US" sz="2175">
                <a:solidFill>
                  <a:srgbClr val="0A85A0"/>
                </a:solidFill>
                <a:latin typeface="DM Sans"/>
                <a:ea typeface="DM Sans"/>
                <a:cs typeface="DM Sans"/>
                <a:sym typeface="DM Sans"/>
              </a:rPr>
              <a:t>The 2-bit SI field indicates if the PDU contains a full SDU, a first segment, a last segment, or a middle segment.</a:t>
            </a:r>
          </a:p>
          <a:p>
            <a:pPr marL="469702" lvl="1" indent="-234851" algn="just">
              <a:lnSpc>
                <a:spcPts val="3413"/>
              </a:lnSpc>
              <a:buFont typeface="Arial"/>
              <a:buChar char="•"/>
            </a:pPr>
            <a:r>
              <a:rPr lang="en-US" sz="2175">
                <a:solidFill>
                  <a:srgbClr val="0A85A0"/>
                </a:solidFill>
                <a:latin typeface="DM Sans"/>
                <a:ea typeface="DM Sans"/>
                <a:cs typeface="DM Sans"/>
                <a:sym typeface="DM Sans"/>
              </a:rPr>
              <a:t>Key Limitation: As per the standard, there is no mechanism for the receiver to request retransmission of a lost UMD PDU.</a:t>
            </a:r>
          </a:p>
          <a:p>
            <a:pPr algn="just">
              <a:lnSpc>
                <a:spcPts val="2942"/>
              </a:lnSpc>
            </a:pPr>
            <a:endParaRPr lang="en-US" sz="2175">
              <a:solidFill>
                <a:srgbClr val="0A85A0"/>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sp>
        <p:nvSpPr>
          <p:cNvPr id="3" name="TextBox 3"/>
          <p:cNvSpPr txBox="1"/>
          <p:nvPr/>
        </p:nvSpPr>
        <p:spPr>
          <a:xfrm>
            <a:off x="1400978" y="904875"/>
            <a:ext cx="15486044" cy="2105025"/>
          </a:xfrm>
          <a:prstGeom prst="rect">
            <a:avLst/>
          </a:prstGeom>
        </p:spPr>
        <p:txBody>
          <a:bodyPr lIns="0" tIns="0" rIns="0" bIns="0" rtlCol="0" anchor="t">
            <a:spAutoFit/>
          </a:bodyPr>
          <a:lstStyle/>
          <a:p>
            <a:pPr algn="l">
              <a:lnSpc>
                <a:spcPts val="8400"/>
              </a:lnSpc>
            </a:pPr>
            <a:r>
              <a:rPr lang="en-US" sz="6000" b="1">
                <a:solidFill>
                  <a:srgbClr val="065267"/>
                </a:solidFill>
                <a:latin typeface="DM Sans Bold"/>
                <a:ea typeface="DM Sans Bold"/>
                <a:cs typeface="DM Sans Bold"/>
                <a:sym typeface="DM Sans Bold"/>
              </a:rPr>
              <a:t>HOW UM WORKS: SEGMENTATION &amp; REASSEMBLY</a:t>
            </a:r>
          </a:p>
        </p:txBody>
      </p:sp>
      <p:sp>
        <p:nvSpPr>
          <p:cNvPr id="4" name="TextBox 4"/>
          <p:cNvSpPr txBox="1"/>
          <p:nvPr/>
        </p:nvSpPr>
        <p:spPr>
          <a:xfrm>
            <a:off x="1400978" y="3871073"/>
            <a:ext cx="14980685" cy="4135469"/>
          </a:xfrm>
          <a:prstGeom prst="rect">
            <a:avLst/>
          </a:prstGeom>
        </p:spPr>
        <p:txBody>
          <a:bodyPr lIns="0" tIns="0" rIns="0" bIns="0" rtlCol="0" anchor="t">
            <a:spAutoFit/>
          </a:bodyPr>
          <a:lstStyle/>
          <a:p>
            <a:pPr marL="455548" lvl="1" indent="-227774" algn="just">
              <a:lnSpc>
                <a:spcPts val="3310"/>
              </a:lnSpc>
              <a:buFont typeface="Arial"/>
              <a:buChar char="•"/>
            </a:pPr>
            <a:r>
              <a:rPr lang="en-US" sz="2109">
                <a:solidFill>
                  <a:srgbClr val="0A85A0"/>
                </a:solidFill>
                <a:latin typeface="DM Sans"/>
                <a:ea typeface="DM Sans"/>
                <a:cs typeface="DM Sans"/>
                <a:sym typeface="DM Sans"/>
              </a:rPr>
              <a:t>Segmentation (Sender Side):</a:t>
            </a:r>
          </a:p>
          <a:p>
            <a:pPr marL="911097" lvl="2" indent="-303699" algn="just">
              <a:lnSpc>
                <a:spcPts val="3310"/>
              </a:lnSpc>
              <a:buFont typeface="Arial"/>
              <a:buChar char="⚬"/>
            </a:pPr>
            <a:r>
              <a:rPr lang="en-US" sz="2109">
                <a:solidFill>
                  <a:srgbClr val="0A85A0"/>
                </a:solidFill>
                <a:latin typeface="DM Sans"/>
                <a:ea typeface="DM Sans"/>
                <a:cs typeface="DM Sans"/>
                <a:sym typeface="DM Sans"/>
              </a:rPr>
              <a:t>When an SDU arrives, the sender checks if it fits in a single PDU.</a:t>
            </a:r>
          </a:p>
          <a:p>
            <a:pPr marL="911097" lvl="2" indent="-303699" algn="just">
              <a:lnSpc>
                <a:spcPts val="3310"/>
              </a:lnSpc>
              <a:buFont typeface="Arial"/>
              <a:buChar char="⚬"/>
            </a:pPr>
            <a:r>
              <a:rPr lang="en-US" sz="2109">
                <a:solidFill>
                  <a:srgbClr val="0A85A0"/>
                </a:solidFill>
                <a:latin typeface="DM Sans"/>
                <a:ea typeface="DM Sans"/>
                <a:cs typeface="DM Sans"/>
                <a:sym typeface="DM Sans"/>
              </a:rPr>
              <a:t>If not, it segments the SDU. It creates the first PDU with SI = '01' (first segment), middle PDUs with SI = '11', and the final PDU with SI = '10' (last segment). Each segmented PDU gets the same SN.</a:t>
            </a:r>
          </a:p>
          <a:p>
            <a:pPr marL="455548" lvl="1" indent="-227774" algn="just">
              <a:lnSpc>
                <a:spcPts val="3310"/>
              </a:lnSpc>
              <a:buFont typeface="Arial"/>
              <a:buChar char="•"/>
            </a:pPr>
            <a:r>
              <a:rPr lang="en-US" sz="2109">
                <a:solidFill>
                  <a:srgbClr val="0A85A0"/>
                </a:solidFill>
                <a:latin typeface="DM Sans"/>
                <a:ea typeface="DM Sans"/>
                <a:cs typeface="DM Sans"/>
                <a:sym typeface="DM Sans"/>
              </a:rPr>
              <a:t>Reassembly (Receiver Side - TS 38.322, Sec 5.2.2.2):</a:t>
            </a:r>
          </a:p>
          <a:p>
            <a:pPr marL="911097" lvl="2" indent="-303699" algn="just">
              <a:lnSpc>
                <a:spcPts val="3310"/>
              </a:lnSpc>
              <a:buFont typeface="Arial"/>
              <a:buChar char="⚬"/>
            </a:pPr>
            <a:r>
              <a:rPr lang="en-US" sz="2109">
                <a:solidFill>
                  <a:srgbClr val="0A85A0"/>
                </a:solidFill>
                <a:latin typeface="DM Sans"/>
                <a:ea typeface="DM Sans"/>
                <a:cs typeface="DM Sans"/>
                <a:sym typeface="DM Sans"/>
              </a:rPr>
              <a:t>The receiver uses the SN to reorder incoming PDUs.</a:t>
            </a:r>
          </a:p>
          <a:p>
            <a:pPr marL="911097" lvl="2" indent="-303699" algn="just">
              <a:lnSpc>
                <a:spcPts val="3310"/>
              </a:lnSpc>
              <a:buFont typeface="Arial"/>
              <a:buChar char="⚬"/>
            </a:pPr>
            <a:r>
              <a:rPr lang="en-US" sz="2109">
                <a:solidFill>
                  <a:srgbClr val="0A85A0"/>
                </a:solidFill>
                <a:latin typeface="DM Sans"/>
                <a:ea typeface="DM Sans"/>
                <a:cs typeface="DM Sans"/>
                <a:sym typeface="DM Sans"/>
              </a:rPr>
              <a:t>The t-Reassembly timer is crucial. If the receiver has some segments of an SDU but not all, it starts this timer.</a:t>
            </a:r>
          </a:p>
          <a:p>
            <a:pPr marL="911097" lvl="2" indent="-303699" algn="just">
              <a:lnSpc>
                <a:spcPts val="3310"/>
              </a:lnSpc>
              <a:buFont typeface="Arial"/>
              <a:buChar char="⚬"/>
            </a:pPr>
            <a:r>
              <a:rPr lang="en-US" sz="2109">
                <a:solidFill>
                  <a:srgbClr val="0A85A0"/>
                </a:solidFill>
                <a:latin typeface="DM Sans"/>
                <a:ea typeface="DM Sans"/>
                <a:cs typeface="DM Sans"/>
                <a:sym typeface="DM Sans"/>
              </a:rPr>
              <a:t>If the timer expires before the missing segments arrive, the receiver must discard all received segments of that SDU. This is the defined behavior for handling data loss in UM.</a:t>
            </a:r>
          </a:p>
          <a:p>
            <a:pPr algn="just">
              <a:lnSpc>
                <a:spcPts val="2959"/>
              </a:lnSpc>
            </a:pPr>
            <a:endParaRPr lang="en-US" sz="2109">
              <a:solidFill>
                <a:srgbClr val="0A85A0"/>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sp>
        <p:nvSpPr>
          <p:cNvPr id="3" name="TextBox 3"/>
          <p:cNvSpPr txBox="1"/>
          <p:nvPr/>
        </p:nvSpPr>
        <p:spPr>
          <a:xfrm>
            <a:off x="1653374" y="452622"/>
            <a:ext cx="14981251" cy="954492"/>
          </a:xfrm>
          <a:prstGeom prst="rect">
            <a:avLst/>
          </a:prstGeom>
        </p:spPr>
        <p:txBody>
          <a:bodyPr lIns="0" tIns="0" rIns="0" bIns="0" rtlCol="0" anchor="t">
            <a:spAutoFit/>
          </a:bodyPr>
          <a:lstStyle/>
          <a:p>
            <a:pPr algn="l">
              <a:lnSpc>
                <a:spcPts val="8400"/>
              </a:lnSpc>
            </a:pPr>
            <a:r>
              <a:rPr lang="en-US" sz="4000" b="1" dirty="0">
                <a:solidFill>
                  <a:srgbClr val="065267"/>
                </a:solidFill>
                <a:latin typeface="DM Sans Bold"/>
                <a:ea typeface="DM Sans Bold"/>
                <a:cs typeface="DM Sans Bold"/>
                <a:sym typeface="DM Sans Bold"/>
              </a:rPr>
              <a:t>HOW UM WORKS: SEGMENTATION &amp; REASSEMBLY</a:t>
            </a:r>
          </a:p>
        </p:txBody>
      </p:sp>
      <p:pic>
        <p:nvPicPr>
          <p:cNvPr id="7" name="Picture 6" descr="A screenshot of a computer&#10;&#10;AI-generated content may be incorrect.">
            <a:extLst>
              <a:ext uri="{FF2B5EF4-FFF2-40B4-BE49-F238E27FC236}">
                <a16:creationId xmlns:a16="http://schemas.microsoft.com/office/drawing/2014/main" id="{531E6090-B54D-2412-BD06-EBBC13E13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374" y="1714500"/>
            <a:ext cx="14981250" cy="81198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a:extLst>
            <a:ext uri="{FF2B5EF4-FFF2-40B4-BE49-F238E27FC236}">
              <a16:creationId xmlns:a16="http://schemas.microsoft.com/office/drawing/2014/main" id="{DFE8161E-01E8-3A10-4AE6-452F2DFCF45C}"/>
            </a:ext>
          </a:extLst>
        </p:cNvPr>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EEB930AE-24CD-E5A0-A289-F7C4C5C28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374" y="1045461"/>
            <a:ext cx="14981251" cy="8196078"/>
          </a:xfrm>
          <a:prstGeom prst="rect">
            <a:avLst/>
          </a:prstGeom>
        </p:spPr>
      </p:pic>
    </p:spTree>
    <p:extLst>
      <p:ext uri="{BB962C8B-B14F-4D97-AF65-F5344CB8AC3E}">
        <p14:creationId xmlns:p14="http://schemas.microsoft.com/office/powerpoint/2010/main" val="3552105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sp>
        <p:nvSpPr>
          <p:cNvPr id="3" name="TextBox 3"/>
          <p:cNvSpPr txBox="1"/>
          <p:nvPr/>
        </p:nvSpPr>
        <p:spPr>
          <a:xfrm>
            <a:off x="1400978" y="904875"/>
            <a:ext cx="15486044" cy="2105025"/>
          </a:xfrm>
          <a:prstGeom prst="rect">
            <a:avLst/>
          </a:prstGeom>
        </p:spPr>
        <p:txBody>
          <a:bodyPr lIns="0" tIns="0" rIns="0" bIns="0" rtlCol="0" anchor="t">
            <a:spAutoFit/>
          </a:bodyPr>
          <a:lstStyle/>
          <a:p>
            <a:pPr algn="l">
              <a:lnSpc>
                <a:spcPts val="8400"/>
              </a:lnSpc>
            </a:pPr>
            <a:r>
              <a:rPr lang="en-US" sz="6000" b="1">
                <a:solidFill>
                  <a:srgbClr val="065267"/>
                </a:solidFill>
                <a:latin typeface="DM Sans Bold"/>
                <a:ea typeface="DM Sans Bold"/>
                <a:cs typeface="DM Sans Bold"/>
                <a:sym typeface="DM Sans Bold"/>
              </a:rPr>
              <a:t> ACKNOWLEDGED MODE (AM): THE "RELIABILITY FIRST" APPROACH</a:t>
            </a:r>
          </a:p>
        </p:txBody>
      </p:sp>
      <p:sp>
        <p:nvSpPr>
          <p:cNvPr id="4" name="TextBox 4"/>
          <p:cNvSpPr txBox="1"/>
          <p:nvPr/>
        </p:nvSpPr>
        <p:spPr>
          <a:xfrm>
            <a:off x="1400978" y="3871073"/>
            <a:ext cx="14980685" cy="3322937"/>
          </a:xfrm>
          <a:prstGeom prst="rect">
            <a:avLst/>
          </a:prstGeom>
        </p:spPr>
        <p:txBody>
          <a:bodyPr lIns="0" tIns="0" rIns="0" bIns="0" rtlCol="0" anchor="t">
            <a:spAutoFit/>
          </a:bodyPr>
          <a:lstStyle/>
          <a:p>
            <a:pPr marL="455548" lvl="1" indent="-227774" algn="just">
              <a:lnSpc>
                <a:spcPts val="3310"/>
              </a:lnSpc>
              <a:buFont typeface="Arial"/>
              <a:buChar char="•"/>
            </a:pPr>
            <a:r>
              <a:rPr lang="en-US" sz="2109">
                <a:solidFill>
                  <a:srgbClr val="0A85A0"/>
                </a:solidFill>
                <a:latin typeface="DM Sans"/>
                <a:ea typeface="DM Sans"/>
                <a:cs typeface="DM Sans"/>
                <a:sym typeface="DM Sans"/>
              </a:rPr>
              <a:t>Core Principle: Achieve error-free delivery through a closed-loop feedback system.</a:t>
            </a:r>
          </a:p>
          <a:p>
            <a:pPr marL="455548" lvl="1" indent="-227774" algn="just">
              <a:lnSpc>
                <a:spcPts val="3310"/>
              </a:lnSpc>
              <a:buFont typeface="Arial"/>
              <a:buChar char="•"/>
            </a:pPr>
            <a:r>
              <a:rPr lang="en-US" sz="2109">
                <a:solidFill>
                  <a:srgbClr val="0A85A0"/>
                </a:solidFill>
                <a:latin typeface="DM Sans"/>
                <a:ea typeface="DM Sans"/>
                <a:cs typeface="DM Sans"/>
                <a:sym typeface="DM Sans"/>
              </a:rPr>
              <a:t>PDU Structure (TS 38.322, Sec 6.2.2.4):</a:t>
            </a:r>
          </a:p>
          <a:p>
            <a:pPr marL="455548" lvl="1" indent="-227774" algn="just">
              <a:lnSpc>
                <a:spcPts val="3310"/>
              </a:lnSpc>
              <a:buFont typeface="Arial"/>
              <a:buChar char="•"/>
            </a:pPr>
            <a:r>
              <a:rPr lang="en-US" sz="2109">
                <a:solidFill>
                  <a:srgbClr val="0A85A0"/>
                </a:solidFill>
                <a:latin typeface="DM Sans"/>
                <a:ea typeface="DM Sans"/>
                <a:cs typeface="DM Sans"/>
                <a:sym typeface="DM Sans"/>
              </a:rPr>
              <a:t>An AMD PDU header is more complex. It contains a D/C (Data/Control) bit, a P (Poll) bit, SI, and a longer SN (12 or 18 bits).</a:t>
            </a:r>
          </a:p>
          <a:p>
            <a:pPr marL="455548" lvl="1" indent="-227774" algn="just">
              <a:lnSpc>
                <a:spcPts val="3310"/>
              </a:lnSpc>
              <a:buFont typeface="Arial"/>
              <a:buChar char="•"/>
            </a:pPr>
            <a:r>
              <a:rPr lang="en-US" sz="2109">
                <a:solidFill>
                  <a:srgbClr val="0A85A0"/>
                </a:solidFill>
                <a:latin typeface="DM Sans"/>
                <a:ea typeface="DM Sans"/>
                <a:cs typeface="DM Sans"/>
                <a:sym typeface="DM Sans"/>
              </a:rPr>
              <a:t>The longer SN supports a much larger transmission window, essential for high-speed 5G links.</a:t>
            </a:r>
          </a:p>
          <a:p>
            <a:pPr marL="455548" lvl="1" indent="-227774" algn="just">
              <a:lnSpc>
                <a:spcPts val="3310"/>
              </a:lnSpc>
              <a:buFont typeface="Arial"/>
              <a:buChar char="•"/>
            </a:pPr>
            <a:r>
              <a:rPr lang="en-US" sz="2109">
                <a:solidFill>
                  <a:srgbClr val="0A85A0"/>
                </a:solidFill>
                <a:latin typeface="DM Sans"/>
                <a:ea typeface="DM Sans"/>
                <a:cs typeface="DM Sans"/>
                <a:sym typeface="DM Sans"/>
              </a:rPr>
              <a:t>Key Mechanism: ARQ (Automatic Repeat reQuest), a protocol built on a constant dialogue between the sender and receiver</a:t>
            </a:r>
          </a:p>
          <a:p>
            <a:pPr algn="just">
              <a:lnSpc>
                <a:spcPts val="3153"/>
              </a:lnSpc>
            </a:pPr>
            <a:endParaRPr lang="en-US" sz="2109">
              <a:solidFill>
                <a:srgbClr val="0A85A0"/>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1320</Words>
  <Application>Microsoft Office PowerPoint</Application>
  <PresentationFormat>Custom</PresentationFormat>
  <Paragraphs>102</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DM Sans Bold</vt:lpstr>
      <vt:lpstr>DM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Technology Keynote Presentation</dc:title>
  <dc:creator>ABHIJITHSAI</dc:creator>
  <cp:lastModifiedBy>Abhijith Sai Vedantham</cp:lastModifiedBy>
  <cp:revision>2</cp:revision>
  <dcterms:created xsi:type="dcterms:W3CDTF">2006-08-16T00:00:00Z</dcterms:created>
  <dcterms:modified xsi:type="dcterms:W3CDTF">2025-06-09T08:34:06Z</dcterms:modified>
  <dc:identifier>DAGp1uGmt-Y</dc:identifier>
</cp:coreProperties>
</file>